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6"/>
  </p:notesMasterIdLst>
  <p:sldIdLst>
    <p:sldId id="318" r:id="rId2"/>
    <p:sldId id="296" r:id="rId3"/>
    <p:sldId id="324" r:id="rId4"/>
    <p:sldId id="326" r:id="rId5"/>
    <p:sldId id="325" r:id="rId6"/>
    <p:sldId id="327" r:id="rId7"/>
    <p:sldId id="328" r:id="rId8"/>
    <p:sldId id="329" r:id="rId9"/>
    <p:sldId id="330" r:id="rId10"/>
    <p:sldId id="332" r:id="rId11"/>
    <p:sldId id="334" r:id="rId12"/>
    <p:sldId id="336" r:id="rId13"/>
    <p:sldId id="337" r:id="rId14"/>
    <p:sldId id="333" r:id="rId15"/>
    <p:sldId id="335" r:id="rId16"/>
    <p:sldId id="338" r:id="rId17"/>
    <p:sldId id="339" r:id="rId18"/>
    <p:sldId id="340" r:id="rId19"/>
    <p:sldId id="341" r:id="rId20"/>
    <p:sldId id="342" r:id="rId21"/>
    <p:sldId id="344" r:id="rId22"/>
    <p:sldId id="431" r:id="rId23"/>
    <p:sldId id="432" r:id="rId24"/>
    <p:sldId id="356" r:id="rId25"/>
    <p:sldId id="345" r:id="rId26"/>
    <p:sldId id="343" r:id="rId27"/>
    <p:sldId id="353" r:id="rId28"/>
    <p:sldId id="352" r:id="rId29"/>
    <p:sldId id="354" r:id="rId30"/>
    <p:sldId id="358" r:id="rId31"/>
    <p:sldId id="357" r:id="rId32"/>
    <p:sldId id="362" r:id="rId33"/>
    <p:sldId id="430" r:id="rId34"/>
    <p:sldId id="360" r:id="rId35"/>
    <p:sldId id="359" r:id="rId36"/>
    <p:sldId id="364" r:id="rId37"/>
    <p:sldId id="363" r:id="rId38"/>
    <p:sldId id="365" r:id="rId39"/>
    <p:sldId id="366" r:id="rId40"/>
    <p:sldId id="368" r:id="rId41"/>
    <p:sldId id="371" r:id="rId42"/>
    <p:sldId id="369" r:id="rId43"/>
    <p:sldId id="370" r:id="rId44"/>
    <p:sldId id="367" r:id="rId45"/>
    <p:sldId id="372" r:id="rId46"/>
    <p:sldId id="373" r:id="rId47"/>
    <p:sldId id="374" r:id="rId48"/>
    <p:sldId id="376" r:id="rId49"/>
    <p:sldId id="377" r:id="rId50"/>
    <p:sldId id="375" r:id="rId51"/>
    <p:sldId id="378" r:id="rId52"/>
    <p:sldId id="379" r:id="rId53"/>
    <p:sldId id="381" r:id="rId54"/>
    <p:sldId id="380" r:id="rId55"/>
    <p:sldId id="400" r:id="rId56"/>
    <p:sldId id="399" r:id="rId57"/>
    <p:sldId id="401" r:id="rId58"/>
    <p:sldId id="406" r:id="rId59"/>
    <p:sldId id="405" r:id="rId60"/>
    <p:sldId id="402" r:id="rId61"/>
    <p:sldId id="403" r:id="rId62"/>
    <p:sldId id="404" r:id="rId63"/>
    <p:sldId id="382" r:id="rId64"/>
    <p:sldId id="383" r:id="rId65"/>
    <p:sldId id="384" r:id="rId66"/>
    <p:sldId id="408" r:id="rId67"/>
    <p:sldId id="409" r:id="rId68"/>
    <p:sldId id="410" r:id="rId69"/>
    <p:sldId id="419" r:id="rId70"/>
    <p:sldId id="411" r:id="rId71"/>
    <p:sldId id="413" r:id="rId72"/>
    <p:sldId id="412" r:id="rId73"/>
    <p:sldId id="421" r:id="rId74"/>
    <p:sldId id="416" r:id="rId75"/>
    <p:sldId id="428" r:id="rId76"/>
    <p:sldId id="422" r:id="rId77"/>
    <p:sldId id="414" r:id="rId78"/>
    <p:sldId id="415" r:id="rId79"/>
    <p:sldId id="423" r:id="rId80"/>
    <p:sldId id="425" r:id="rId81"/>
    <p:sldId id="427" r:id="rId82"/>
    <p:sldId id="429" r:id="rId83"/>
    <p:sldId id="385" r:id="rId84"/>
    <p:sldId id="386" r:id="rId8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14" autoAdjust="0"/>
    <p:restoredTop sz="94660"/>
  </p:normalViewPr>
  <p:slideViewPr>
    <p:cSldViewPr snapToGrid="0" snapToObjects="1">
      <p:cViewPr>
        <p:scale>
          <a:sx n="78" d="100"/>
          <a:sy n="78" d="100"/>
        </p:scale>
        <p:origin x="-1134"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A91872-14E7-C34F-84CA-221264A5557C}" type="datetimeFigureOut">
              <a:rPr lang="en-US" smtClean="0"/>
              <a:pPr/>
              <a:t>4/2/2020</a:t>
            </a:fld>
            <a:endParaRPr lang="cs-CZ"/>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cs-CZ"/>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6E3E87-17F3-3648-8266-70CFE3C37A1A}" type="slidenum">
              <a:rPr lang="cs-CZ" smtClean="0"/>
              <a:pPr/>
              <a:t>‹#›</a:t>
            </a:fld>
            <a:endParaRPr lang="cs-CZ"/>
          </a:p>
        </p:txBody>
      </p:sp>
    </p:spTree>
    <p:extLst>
      <p:ext uri="{BB962C8B-B14F-4D97-AF65-F5344CB8AC3E}">
        <p14:creationId xmlns:p14="http://schemas.microsoft.com/office/powerpoint/2010/main" val="39780916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s-CZ" dirty="0" smtClean="0"/>
              <a:t>*1961 přeměna na OECD </a:t>
            </a:r>
          </a:p>
          <a:p>
            <a:endParaRPr lang="cs-CZ" dirty="0"/>
          </a:p>
        </p:txBody>
      </p:sp>
      <p:sp>
        <p:nvSpPr>
          <p:cNvPr id="4" name="Slide Number Placeholder 3"/>
          <p:cNvSpPr>
            <a:spLocks noGrp="1"/>
          </p:cNvSpPr>
          <p:nvPr>
            <p:ph type="sldNum" sz="quarter" idx="10"/>
          </p:nvPr>
        </p:nvSpPr>
        <p:spPr/>
        <p:txBody>
          <a:bodyPr/>
          <a:lstStyle/>
          <a:p>
            <a:fld id="{DB6E3E87-17F3-3648-8266-70CFE3C37A1A}" type="slidenum">
              <a:rPr lang="cs-CZ" smtClean="0"/>
              <a:pPr/>
              <a:t>42</a:t>
            </a:fld>
            <a:endParaRPr lang="cs-CZ"/>
          </a:p>
        </p:txBody>
      </p:sp>
    </p:spTree>
    <p:extLst>
      <p:ext uri="{BB962C8B-B14F-4D97-AF65-F5344CB8AC3E}">
        <p14:creationId xmlns:p14="http://schemas.microsoft.com/office/powerpoint/2010/main" val="1359650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cs-CZ"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Click to edit Master subtitle style</a:t>
            </a:r>
            <a:endParaRPr lang="en-US"/>
          </a:p>
        </p:txBody>
      </p:sp>
      <p:sp>
        <p:nvSpPr>
          <p:cNvPr id="4" name="Date Placeholder 3"/>
          <p:cNvSpPr>
            <a:spLocks noGrp="1"/>
          </p:cNvSpPr>
          <p:nvPr>
            <p:ph type="dt" sz="half" idx="10"/>
          </p:nvPr>
        </p:nvSpPr>
        <p:spPr/>
        <p:txBody>
          <a:bodyPr/>
          <a:lstStyle/>
          <a:p>
            <a:fld id="{67C283A0-7DD6-4A4C-A5D2-47F2F56AC58B}" type="datetimeFigureOut">
              <a:rPr lang="en-US" smtClean="0"/>
              <a:pPr/>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F580C-6763-7E49-BE09-500AF83FD5CB}" type="slidenum">
              <a:rPr lang="en-US" smtClean="0"/>
              <a:pPr/>
              <a:t>‹#›</a:t>
            </a:fld>
            <a:endParaRPr lang="en-US"/>
          </a:p>
        </p:txBody>
      </p:sp>
    </p:spTree>
    <p:extLst>
      <p:ext uri="{BB962C8B-B14F-4D97-AF65-F5344CB8AC3E}">
        <p14:creationId xmlns:p14="http://schemas.microsoft.com/office/powerpoint/2010/main" val="1981358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Date Placeholder 3"/>
          <p:cNvSpPr>
            <a:spLocks noGrp="1"/>
          </p:cNvSpPr>
          <p:nvPr>
            <p:ph type="dt" sz="half" idx="10"/>
          </p:nvPr>
        </p:nvSpPr>
        <p:spPr/>
        <p:txBody>
          <a:bodyPr/>
          <a:lstStyle/>
          <a:p>
            <a:fld id="{67C283A0-7DD6-4A4C-A5D2-47F2F56AC58B}" type="datetimeFigureOut">
              <a:rPr lang="en-US" smtClean="0"/>
              <a:pPr/>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F580C-6763-7E49-BE09-500AF83FD5CB}" type="slidenum">
              <a:rPr lang="en-US" smtClean="0"/>
              <a:pPr/>
              <a:t>‹#›</a:t>
            </a:fld>
            <a:endParaRPr lang="en-US"/>
          </a:p>
        </p:txBody>
      </p:sp>
    </p:spTree>
    <p:extLst>
      <p:ext uri="{BB962C8B-B14F-4D97-AF65-F5344CB8AC3E}">
        <p14:creationId xmlns:p14="http://schemas.microsoft.com/office/powerpoint/2010/main" val="2912467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Date Placeholder 3"/>
          <p:cNvSpPr>
            <a:spLocks noGrp="1"/>
          </p:cNvSpPr>
          <p:nvPr>
            <p:ph type="dt" sz="half" idx="10"/>
          </p:nvPr>
        </p:nvSpPr>
        <p:spPr/>
        <p:txBody>
          <a:bodyPr/>
          <a:lstStyle/>
          <a:p>
            <a:fld id="{67C283A0-7DD6-4A4C-A5D2-47F2F56AC58B}" type="datetimeFigureOut">
              <a:rPr lang="en-US" smtClean="0"/>
              <a:pPr/>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F580C-6763-7E49-BE09-500AF83FD5CB}" type="slidenum">
              <a:rPr lang="en-US" smtClean="0"/>
              <a:pPr/>
              <a:t>‹#›</a:t>
            </a:fld>
            <a:endParaRPr lang="en-US"/>
          </a:p>
        </p:txBody>
      </p:sp>
    </p:spTree>
    <p:extLst>
      <p:ext uri="{BB962C8B-B14F-4D97-AF65-F5344CB8AC3E}">
        <p14:creationId xmlns:p14="http://schemas.microsoft.com/office/powerpoint/2010/main" val="4081060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Click to edit Master title style</a:t>
            </a:r>
            <a:endParaRPr lang="en-US"/>
          </a:p>
        </p:txBody>
      </p:sp>
      <p:sp>
        <p:nvSpPr>
          <p:cNvPr id="3" name="Content Placeholder 2"/>
          <p:cNvSpPr>
            <a:spLocks noGrp="1"/>
          </p:cNvSpPr>
          <p:nvPr>
            <p:ph idx="1"/>
          </p:nvPr>
        </p:nvSpPr>
        <p:spPr/>
        <p:txBody>
          <a:body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Date Placeholder 3"/>
          <p:cNvSpPr>
            <a:spLocks noGrp="1"/>
          </p:cNvSpPr>
          <p:nvPr>
            <p:ph type="dt" sz="half" idx="10"/>
          </p:nvPr>
        </p:nvSpPr>
        <p:spPr/>
        <p:txBody>
          <a:bodyPr/>
          <a:lstStyle/>
          <a:p>
            <a:fld id="{67C283A0-7DD6-4A4C-A5D2-47F2F56AC58B}" type="datetimeFigureOut">
              <a:rPr lang="en-US" smtClean="0"/>
              <a:pPr/>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F580C-6763-7E49-BE09-500AF83FD5CB}" type="slidenum">
              <a:rPr lang="en-US" smtClean="0"/>
              <a:pPr/>
              <a:t>‹#›</a:t>
            </a:fld>
            <a:endParaRPr lang="en-US"/>
          </a:p>
        </p:txBody>
      </p:sp>
    </p:spTree>
    <p:extLst>
      <p:ext uri="{BB962C8B-B14F-4D97-AF65-F5344CB8AC3E}">
        <p14:creationId xmlns:p14="http://schemas.microsoft.com/office/powerpoint/2010/main" val="2919827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Click to edit Master text styles</a:t>
            </a:r>
          </a:p>
        </p:txBody>
      </p:sp>
      <p:sp>
        <p:nvSpPr>
          <p:cNvPr id="4" name="Date Placeholder 3"/>
          <p:cNvSpPr>
            <a:spLocks noGrp="1"/>
          </p:cNvSpPr>
          <p:nvPr>
            <p:ph type="dt" sz="half" idx="10"/>
          </p:nvPr>
        </p:nvSpPr>
        <p:spPr/>
        <p:txBody>
          <a:bodyPr/>
          <a:lstStyle/>
          <a:p>
            <a:fld id="{67C283A0-7DD6-4A4C-A5D2-47F2F56AC58B}" type="datetimeFigureOut">
              <a:rPr lang="en-US" smtClean="0"/>
              <a:pPr/>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F580C-6763-7E49-BE09-500AF83FD5CB}" type="slidenum">
              <a:rPr lang="en-US" smtClean="0"/>
              <a:pPr/>
              <a:t>‹#›</a:t>
            </a:fld>
            <a:endParaRPr lang="en-US"/>
          </a:p>
        </p:txBody>
      </p:sp>
    </p:spTree>
    <p:extLst>
      <p:ext uri="{BB962C8B-B14F-4D97-AF65-F5344CB8AC3E}">
        <p14:creationId xmlns:p14="http://schemas.microsoft.com/office/powerpoint/2010/main" val="3326750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5" name="Date Placeholder 4"/>
          <p:cNvSpPr>
            <a:spLocks noGrp="1"/>
          </p:cNvSpPr>
          <p:nvPr>
            <p:ph type="dt" sz="half" idx="10"/>
          </p:nvPr>
        </p:nvSpPr>
        <p:spPr/>
        <p:txBody>
          <a:bodyPr/>
          <a:lstStyle/>
          <a:p>
            <a:fld id="{67C283A0-7DD6-4A4C-A5D2-47F2F56AC58B}" type="datetimeFigureOut">
              <a:rPr lang="en-US" smtClean="0"/>
              <a:pPr/>
              <a:t>4/2/2020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1F580C-6763-7E49-BE09-500AF83FD5CB}" type="slidenum">
              <a:rPr lang="en-US" smtClean="0"/>
              <a:pPr/>
              <a:t>‹#›</a:t>
            </a:fld>
            <a:endParaRPr lang="en-US"/>
          </a:p>
        </p:txBody>
      </p:sp>
    </p:spTree>
    <p:extLst>
      <p:ext uri="{BB962C8B-B14F-4D97-AF65-F5344CB8AC3E}">
        <p14:creationId xmlns:p14="http://schemas.microsoft.com/office/powerpoint/2010/main" val="327883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7" name="Date Placeholder 6"/>
          <p:cNvSpPr>
            <a:spLocks noGrp="1"/>
          </p:cNvSpPr>
          <p:nvPr>
            <p:ph type="dt" sz="half" idx="10"/>
          </p:nvPr>
        </p:nvSpPr>
        <p:spPr/>
        <p:txBody>
          <a:bodyPr/>
          <a:lstStyle/>
          <a:p>
            <a:fld id="{67C283A0-7DD6-4A4C-A5D2-47F2F56AC58B}" type="datetimeFigureOut">
              <a:rPr lang="en-US" smtClean="0"/>
              <a:pPr/>
              <a:t>4/2/2020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1F580C-6763-7E49-BE09-500AF83FD5CB}" type="slidenum">
              <a:rPr lang="en-US" smtClean="0"/>
              <a:pPr/>
              <a:t>‹#›</a:t>
            </a:fld>
            <a:endParaRPr lang="en-US"/>
          </a:p>
        </p:txBody>
      </p:sp>
    </p:spTree>
    <p:extLst>
      <p:ext uri="{BB962C8B-B14F-4D97-AF65-F5344CB8AC3E}">
        <p14:creationId xmlns:p14="http://schemas.microsoft.com/office/powerpoint/2010/main" val="1547340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Click to edit Master title style</a:t>
            </a:r>
            <a:endParaRPr lang="en-US"/>
          </a:p>
        </p:txBody>
      </p:sp>
      <p:sp>
        <p:nvSpPr>
          <p:cNvPr id="3" name="Date Placeholder 2"/>
          <p:cNvSpPr>
            <a:spLocks noGrp="1"/>
          </p:cNvSpPr>
          <p:nvPr>
            <p:ph type="dt" sz="half" idx="10"/>
          </p:nvPr>
        </p:nvSpPr>
        <p:spPr/>
        <p:txBody>
          <a:bodyPr/>
          <a:lstStyle/>
          <a:p>
            <a:fld id="{67C283A0-7DD6-4A4C-A5D2-47F2F56AC58B}" type="datetimeFigureOut">
              <a:rPr lang="en-US" smtClean="0"/>
              <a:pPr/>
              <a:t>4/2/2020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1F580C-6763-7E49-BE09-500AF83FD5CB}" type="slidenum">
              <a:rPr lang="en-US" smtClean="0"/>
              <a:pPr/>
              <a:t>‹#›</a:t>
            </a:fld>
            <a:endParaRPr lang="en-US"/>
          </a:p>
        </p:txBody>
      </p:sp>
    </p:spTree>
    <p:extLst>
      <p:ext uri="{BB962C8B-B14F-4D97-AF65-F5344CB8AC3E}">
        <p14:creationId xmlns:p14="http://schemas.microsoft.com/office/powerpoint/2010/main" val="3826339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283A0-7DD6-4A4C-A5D2-47F2F56AC58B}" type="datetimeFigureOut">
              <a:rPr lang="en-US" smtClean="0"/>
              <a:pPr/>
              <a:t>4/2/2020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1F580C-6763-7E49-BE09-500AF83FD5CB}" type="slidenum">
              <a:rPr lang="en-US" smtClean="0"/>
              <a:pPr/>
              <a:t>‹#›</a:t>
            </a:fld>
            <a:endParaRPr lang="en-US"/>
          </a:p>
        </p:txBody>
      </p:sp>
    </p:spTree>
    <p:extLst>
      <p:ext uri="{BB962C8B-B14F-4D97-AF65-F5344CB8AC3E}">
        <p14:creationId xmlns:p14="http://schemas.microsoft.com/office/powerpoint/2010/main" val="2369937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Click to edit Master text styles</a:t>
            </a:r>
          </a:p>
        </p:txBody>
      </p:sp>
      <p:sp>
        <p:nvSpPr>
          <p:cNvPr id="5" name="Date Placeholder 4"/>
          <p:cNvSpPr>
            <a:spLocks noGrp="1"/>
          </p:cNvSpPr>
          <p:nvPr>
            <p:ph type="dt" sz="half" idx="10"/>
          </p:nvPr>
        </p:nvSpPr>
        <p:spPr/>
        <p:txBody>
          <a:bodyPr/>
          <a:lstStyle/>
          <a:p>
            <a:fld id="{67C283A0-7DD6-4A4C-A5D2-47F2F56AC58B}" type="datetimeFigureOut">
              <a:rPr lang="en-US" smtClean="0"/>
              <a:pPr/>
              <a:t>4/2/2020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1F580C-6763-7E49-BE09-500AF83FD5CB}" type="slidenum">
              <a:rPr lang="en-US" smtClean="0"/>
              <a:pPr/>
              <a:t>‹#›</a:t>
            </a:fld>
            <a:endParaRPr lang="en-US"/>
          </a:p>
        </p:txBody>
      </p:sp>
    </p:spTree>
    <p:extLst>
      <p:ext uri="{BB962C8B-B14F-4D97-AF65-F5344CB8AC3E}">
        <p14:creationId xmlns:p14="http://schemas.microsoft.com/office/powerpoint/2010/main" val="984563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Click to edit Master text styles</a:t>
            </a:r>
          </a:p>
        </p:txBody>
      </p:sp>
      <p:sp>
        <p:nvSpPr>
          <p:cNvPr id="5" name="Date Placeholder 4"/>
          <p:cNvSpPr>
            <a:spLocks noGrp="1"/>
          </p:cNvSpPr>
          <p:nvPr>
            <p:ph type="dt" sz="half" idx="10"/>
          </p:nvPr>
        </p:nvSpPr>
        <p:spPr/>
        <p:txBody>
          <a:bodyPr/>
          <a:lstStyle/>
          <a:p>
            <a:fld id="{67C283A0-7DD6-4A4C-A5D2-47F2F56AC58B}" type="datetimeFigureOut">
              <a:rPr lang="en-US" smtClean="0"/>
              <a:pPr/>
              <a:t>4/2/2020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1F580C-6763-7E49-BE09-500AF83FD5CB}" type="slidenum">
              <a:rPr lang="en-US" smtClean="0"/>
              <a:pPr/>
              <a:t>‹#›</a:t>
            </a:fld>
            <a:endParaRPr lang="en-US"/>
          </a:p>
        </p:txBody>
      </p:sp>
    </p:spTree>
    <p:extLst>
      <p:ext uri="{BB962C8B-B14F-4D97-AF65-F5344CB8AC3E}">
        <p14:creationId xmlns:p14="http://schemas.microsoft.com/office/powerpoint/2010/main" val="1536779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C283A0-7DD6-4A4C-A5D2-47F2F56AC58B}" type="datetimeFigureOut">
              <a:rPr lang="en-US" smtClean="0"/>
              <a:pPr/>
              <a:t>4/2/2020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1F580C-6763-7E49-BE09-500AF83FD5CB}" type="slidenum">
              <a:rPr lang="en-US" smtClean="0"/>
              <a:pPr/>
              <a:t>‹#›</a:t>
            </a:fld>
            <a:endParaRPr lang="en-US"/>
          </a:p>
        </p:txBody>
      </p:sp>
    </p:spTree>
    <p:extLst>
      <p:ext uri="{BB962C8B-B14F-4D97-AF65-F5344CB8AC3E}">
        <p14:creationId xmlns:p14="http://schemas.microsoft.com/office/powerpoint/2010/main" val="37694136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upload.wikimedia.org/wikipedia/commons/1/15/Bigthree-photofromjapanesewiki.jpg"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7.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7.xml"/><Relationship Id="rId4" Type="http://schemas.microsoft.com/office/2007/relationships/hdphoto" Target="../media/hdphoto4.wdp"/></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upload.wikimedia.org/wikipedia/commons/d/d8/C-54landingattemplehof.jpg"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upload.wikimedia.org/wikipedia/commons/1/1c/China,_Mao_(2).jpg"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upload.wikimedia.org/wikipedia/commons/a/a1/Flag_of_East_Germany.svg" TargetMode="Externa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hyperlink" Target="http://upload.wikimedia.org/wikipedia/commons/b/ba/Flag_of_Germany.sv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9277" y="3105835"/>
            <a:ext cx="8057442" cy="2400657"/>
          </a:xfrm>
          <a:prstGeom prst="rect">
            <a:avLst/>
          </a:prstGeom>
        </p:spPr>
        <p:txBody>
          <a:bodyPr wrap="square">
            <a:spAutoFit/>
          </a:bodyPr>
          <a:lstStyle/>
          <a:p>
            <a:r>
              <a:rPr lang="cs-CZ" sz="5000" dirty="0">
                <a:solidFill>
                  <a:srgbClr val="FF0080"/>
                </a:solidFill>
                <a:latin typeface="Arial Black"/>
                <a:cs typeface="Arial Black"/>
              </a:rPr>
              <a:t>ROK PO ROCE</a:t>
            </a:r>
          </a:p>
          <a:p>
            <a:r>
              <a:rPr lang="cs-CZ" sz="5000" dirty="0">
                <a:solidFill>
                  <a:srgbClr val="FFFFFF"/>
                </a:solidFill>
                <a:latin typeface="Arial Black"/>
                <a:cs typeface="Arial Black"/>
              </a:rPr>
              <a:t>Poválečnými dějinami </a:t>
            </a:r>
            <a:r>
              <a:rPr lang="cs-CZ" sz="5000" dirty="0" smtClean="0">
                <a:solidFill>
                  <a:srgbClr val="FFFFFF"/>
                </a:solidFill>
                <a:latin typeface="Arial Black"/>
                <a:cs typeface="Arial Black"/>
              </a:rPr>
              <a:t/>
            </a:r>
            <a:br>
              <a:rPr lang="cs-CZ" sz="5000" dirty="0" smtClean="0">
                <a:solidFill>
                  <a:srgbClr val="FFFFFF"/>
                </a:solidFill>
                <a:latin typeface="Arial Black"/>
                <a:cs typeface="Arial Black"/>
              </a:rPr>
            </a:br>
            <a:r>
              <a:rPr lang="cs-CZ" sz="5000" dirty="0" smtClean="0">
                <a:solidFill>
                  <a:srgbClr val="FFFFFF"/>
                </a:solidFill>
                <a:latin typeface="Arial Black"/>
                <a:cs typeface="Arial Black"/>
              </a:rPr>
              <a:t>rok za </a:t>
            </a:r>
            <a:r>
              <a:rPr lang="cs-CZ" sz="5000" dirty="0">
                <a:solidFill>
                  <a:srgbClr val="FFFFFF"/>
                </a:solidFill>
                <a:latin typeface="Arial Black"/>
                <a:cs typeface="Arial Black"/>
              </a:rPr>
              <a:t>rokem</a:t>
            </a:r>
          </a:p>
        </p:txBody>
      </p:sp>
      <p:sp>
        <p:nvSpPr>
          <p:cNvPr id="3" name="Rectangle 2"/>
          <p:cNvSpPr/>
          <p:nvPr/>
        </p:nvSpPr>
        <p:spPr>
          <a:xfrm>
            <a:off x="325409" y="1391422"/>
            <a:ext cx="8419102" cy="1631216"/>
          </a:xfrm>
          <a:prstGeom prst="rect">
            <a:avLst/>
          </a:prstGeom>
        </p:spPr>
        <p:txBody>
          <a:bodyPr wrap="square">
            <a:spAutoFit/>
          </a:bodyPr>
          <a:lstStyle/>
          <a:p>
            <a:r>
              <a:rPr lang="en-US" sz="10000" dirty="0" smtClean="0">
                <a:solidFill>
                  <a:srgbClr val="FFFFFF"/>
                </a:solidFill>
                <a:latin typeface="Arial Black"/>
                <a:cs typeface="Arial Black"/>
              </a:rPr>
              <a:t>194</a:t>
            </a:r>
            <a:r>
              <a:rPr lang="en-US" sz="10000" dirty="0" smtClean="0">
                <a:solidFill>
                  <a:srgbClr val="FF0080"/>
                </a:solidFill>
                <a:latin typeface="Arial Black"/>
                <a:cs typeface="Arial Black"/>
              </a:rPr>
              <a:t>5_</a:t>
            </a:r>
            <a:r>
              <a:rPr lang="en-US" sz="10000" dirty="0" smtClean="0">
                <a:solidFill>
                  <a:srgbClr val="FFFFFF"/>
                </a:solidFill>
                <a:latin typeface="Arial Black"/>
                <a:cs typeface="Arial Black"/>
              </a:rPr>
              <a:t>194</a:t>
            </a:r>
            <a:r>
              <a:rPr lang="en-US" sz="10000" dirty="0" smtClean="0">
                <a:solidFill>
                  <a:srgbClr val="FF0080"/>
                </a:solidFill>
                <a:latin typeface="Arial Black"/>
                <a:cs typeface="Arial Black"/>
              </a:rPr>
              <a:t>9</a:t>
            </a:r>
            <a:endParaRPr lang="en-US" sz="10000" dirty="0">
              <a:solidFill>
                <a:srgbClr val="FF0080"/>
              </a:solidFill>
              <a:latin typeface="Arial Black"/>
              <a:cs typeface="Arial Black"/>
            </a:endParaRPr>
          </a:p>
        </p:txBody>
      </p:sp>
      <p:sp>
        <p:nvSpPr>
          <p:cNvPr id="4" name="Rectangle 2"/>
          <p:cNvSpPr/>
          <p:nvPr/>
        </p:nvSpPr>
        <p:spPr>
          <a:xfrm>
            <a:off x="0" y="5949280"/>
            <a:ext cx="9144000" cy="9087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pic>
        <p:nvPicPr>
          <p:cNvPr id="5" name="Picture 1" descr="LOGO_PP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5974080"/>
            <a:ext cx="6876288" cy="883920"/>
          </a:xfrm>
          <a:prstGeom prst="rect">
            <a:avLst/>
          </a:prstGeom>
        </p:spPr>
      </p:pic>
    </p:spTree>
    <p:extLst>
      <p:ext uri="{BB962C8B-B14F-4D97-AF65-F5344CB8AC3E}">
        <p14:creationId xmlns:p14="http://schemas.microsoft.com/office/powerpoint/2010/main" val="2573768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1945</a:t>
            </a:r>
            <a:endParaRPr lang="en-US" sz="4000" dirty="0">
              <a:solidFill>
                <a:schemeClr val="bg1">
                  <a:lumMod val="50000"/>
                </a:schemeClr>
              </a:solidFill>
              <a:latin typeface="Arial Black"/>
              <a:cs typeface="Arial Black"/>
            </a:endParaRPr>
          </a:p>
        </p:txBody>
      </p:sp>
      <p:sp>
        <p:nvSpPr>
          <p:cNvPr id="3" name="Oval 2"/>
          <p:cNvSpPr/>
          <p:nvPr/>
        </p:nvSpPr>
        <p:spPr>
          <a:xfrm>
            <a:off x="1659761" y="386925"/>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929604" y="1464033"/>
            <a:ext cx="7270967" cy="5023577"/>
          </a:xfrm>
          <a:prstGeom prst="rect">
            <a:avLst/>
          </a:prstGeom>
        </p:spPr>
      </p:pic>
    </p:spTree>
    <p:extLst>
      <p:ext uri="{BB962C8B-B14F-4D97-AF65-F5344CB8AC3E}">
        <p14:creationId xmlns:p14="http://schemas.microsoft.com/office/powerpoint/2010/main" val="7716065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4725391" y="1442714"/>
            <a:ext cx="3891051" cy="5321323"/>
          </a:xfrm>
          <a:prstGeom prst="rect">
            <a:avLst/>
          </a:prstGeom>
        </p:spPr>
      </p:pic>
      <p:sp>
        <p:nvSpPr>
          <p:cNvPr id="2" name="Rectangle 1"/>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1945</a:t>
            </a:r>
            <a:endParaRPr lang="en-US" sz="4000" dirty="0">
              <a:solidFill>
                <a:schemeClr val="bg1">
                  <a:lumMod val="50000"/>
                </a:schemeClr>
              </a:solidFill>
              <a:latin typeface="Arial Black"/>
              <a:cs typeface="Arial Black"/>
            </a:endParaRPr>
          </a:p>
        </p:txBody>
      </p:sp>
      <p:sp>
        <p:nvSpPr>
          <p:cNvPr id="3" name="Oval 2"/>
          <p:cNvSpPr/>
          <p:nvPr/>
        </p:nvSpPr>
        <p:spPr>
          <a:xfrm>
            <a:off x="1659761" y="386925"/>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39105" y="1304698"/>
            <a:ext cx="8755337" cy="1107996"/>
          </a:xfrm>
          <a:prstGeom prst="rect">
            <a:avLst/>
          </a:prstGeom>
        </p:spPr>
        <p:txBody>
          <a:bodyPr wrap="square">
            <a:spAutoFit/>
          </a:bodyPr>
          <a:lstStyle/>
          <a:p>
            <a:r>
              <a:rPr lang="cs-CZ" sz="2200" dirty="0">
                <a:solidFill>
                  <a:schemeClr val="bg1"/>
                </a:solidFill>
              </a:rPr>
              <a:t>8. </a:t>
            </a:r>
            <a:r>
              <a:rPr lang="cs-CZ" sz="2200" dirty="0" smtClean="0">
                <a:solidFill>
                  <a:schemeClr val="bg1"/>
                </a:solidFill>
              </a:rPr>
              <a:t>srpna </a:t>
            </a:r>
            <a:r>
              <a:rPr lang="cs-CZ" sz="2200" dirty="0">
                <a:solidFill>
                  <a:schemeClr val="bg1"/>
                </a:solidFill>
              </a:rPr>
              <a:t>Sovětský svaz vyhlásil válku </a:t>
            </a:r>
            <a:r>
              <a:rPr lang="cs-CZ" sz="2200" dirty="0" smtClean="0">
                <a:solidFill>
                  <a:schemeClr val="bg1"/>
                </a:solidFill>
              </a:rPr>
              <a:t>Japonsku</a:t>
            </a:r>
          </a:p>
          <a:p>
            <a:r>
              <a:rPr lang="cs-CZ" sz="2200" dirty="0" smtClean="0">
                <a:solidFill>
                  <a:schemeClr val="bg1"/>
                </a:solidFill>
              </a:rPr>
              <a:t>(</a:t>
            </a:r>
            <a:r>
              <a:rPr lang="cs-CZ" sz="2200" dirty="0">
                <a:solidFill>
                  <a:schemeClr val="bg1"/>
                </a:solidFill>
              </a:rPr>
              <a:t>vpadl do Mandžuska a na Sachalin)</a:t>
            </a:r>
          </a:p>
          <a:p>
            <a:r>
              <a:rPr lang="cs-CZ" sz="2200" dirty="0">
                <a:solidFill>
                  <a:schemeClr val="bg1"/>
                </a:solidFill>
              </a:rPr>
              <a:t>9. </a:t>
            </a:r>
            <a:r>
              <a:rPr lang="cs-CZ" sz="2200" dirty="0" smtClean="0">
                <a:solidFill>
                  <a:schemeClr val="bg1"/>
                </a:solidFill>
              </a:rPr>
              <a:t>srpna </a:t>
            </a:r>
            <a:r>
              <a:rPr lang="cs-CZ" sz="2200" dirty="0">
                <a:solidFill>
                  <a:schemeClr val="bg1"/>
                </a:solidFill>
              </a:rPr>
              <a:t>dopadla atomová bomba na japonské </a:t>
            </a:r>
            <a:r>
              <a:rPr lang="cs-CZ" sz="2200" b="1" dirty="0">
                <a:solidFill>
                  <a:srgbClr val="FF0080"/>
                </a:solidFill>
              </a:rPr>
              <a:t>Nagasaki</a:t>
            </a:r>
          </a:p>
        </p:txBody>
      </p:sp>
      <p:pic>
        <p:nvPicPr>
          <p:cNvPr id="4" name="Picture 3"/>
          <p:cNvPicPr>
            <a:picLocks noChangeAspect="1"/>
          </p:cNvPicPr>
          <p:nvPr/>
        </p:nvPicPr>
        <p:blipFill>
          <a:blip r:embed="rId4"/>
          <a:stretch>
            <a:fillRect/>
          </a:stretch>
        </p:blipFill>
        <p:spPr>
          <a:xfrm>
            <a:off x="468725" y="2673004"/>
            <a:ext cx="3749586" cy="4106036"/>
          </a:xfrm>
          <a:prstGeom prst="rect">
            <a:avLst/>
          </a:prstGeom>
        </p:spPr>
      </p:pic>
    </p:spTree>
    <p:extLst>
      <p:ext uri="{BB962C8B-B14F-4D97-AF65-F5344CB8AC3E}">
        <p14:creationId xmlns:p14="http://schemas.microsoft.com/office/powerpoint/2010/main" val="40391637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667" y="1375424"/>
            <a:ext cx="8502952" cy="1446550"/>
          </a:xfrm>
          <a:prstGeom prst="rect">
            <a:avLst/>
          </a:prstGeom>
        </p:spPr>
        <p:txBody>
          <a:bodyPr wrap="square">
            <a:spAutoFit/>
          </a:bodyPr>
          <a:lstStyle/>
          <a:p>
            <a:r>
              <a:rPr lang="cs-CZ" sz="2200" dirty="0">
                <a:solidFill>
                  <a:srgbClr val="FFFFFF"/>
                </a:solidFill>
              </a:rPr>
              <a:t>otázka motivů kapitulace Japonska </a:t>
            </a:r>
            <a:endParaRPr lang="cs-CZ" sz="2200" dirty="0" smtClean="0">
              <a:solidFill>
                <a:srgbClr val="FFFFFF"/>
              </a:solidFill>
            </a:endParaRPr>
          </a:p>
          <a:p>
            <a:r>
              <a:rPr lang="cs-CZ" sz="2200" dirty="0" smtClean="0">
                <a:solidFill>
                  <a:srgbClr val="FFFFFF"/>
                </a:solidFill>
              </a:rPr>
              <a:t>(</a:t>
            </a:r>
            <a:r>
              <a:rPr lang="cs-CZ" sz="2200" dirty="0">
                <a:solidFill>
                  <a:srgbClr val="FFFFFF"/>
                </a:solidFill>
              </a:rPr>
              <a:t>americké bombardování nebo obavy ze Sovětů)</a:t>
            </a:r>
          </a:p>
          <a:p>
            <a:r>
              <a:rPr lang="cs-CZ" sz="2200" b="1" dirty="0">
                <a:solidFill>
                  <a:srgbClr val="FF0080"/>
                </a:solidFill>
              </a:rPr>
              <a:t>2. září </a:t>
            </a:r>
            <a:r>
              <a:rPr lang="cs-CZ" sz="2200" b="1" dirty="0" smtClean="0">
                <a:solidFill>
                  <a:srgbClr val="FF0080"/>
                </a:solidFill>
              </a:rPr>
              <a:t>1945 </a:t>
            </a:r>
            <a:r>
              <a:rPr lang="cs-CZ" sz="2200" dirty="0" smtClean="0">
                <a:solidFill>
                  <a:srgbClr val="FFFFFF"/>
                </a:solidFill>
              </a:rPr>
              <a:t>podepsána </a:t>
            </a:r>
            <a:r>
              <a:rPr lang="cs-CZ" sz="2200" b="1" dirty="0">
                <a:solidFill>
                  <a:srgbClr val="FF0080"/>
                </a:solidFill>
              </a:rPr>
              <a:t>kapitulace Japonska </a:t>
            </a:r>
            <a:endParaRPr lang="cs-CZ" sz="2200" b="1" dirty="0" smtClean="0">
              <a:solidFill>
                <a:srgbClr val="FF0080"/>
              </a:solidFill>
            </a:endParaRPr>
          </a:p>
          <a:p>
            <a:r>
              <a:rPr lang="cs-CZ" sz="2200" dirty="0" smtClean="0">
                <a:solidFill>
                  <a:srgbClr val="FFFFFF"/>
                </a:solidFill>
              </a:rPr>
              <a:t>(na palubě </a:t>
            </a:r>
            <a:r>
              <a:rPr lang="cs-CZ" sz="2200" dirty="0">
                <a:solidFill>
                  <a:srgbClr val="FFFFFF"/>
                </a:solidFill>
              </a:rPr>
              <a:t>americké bitevní lodi Missouri v Tokijském zálivu)</a:t>
            </a:r>
          </a:p>
        </p:txBody>
      </p:sp>
      <p:pic>
        <p:nvPicPr>
          <p:cNvPr id="4" name="Picture 3"/>
          <p:cNvPicPr>
            <a:picLocks noChangeAspect="1"/>
          </p:cNvPicPr>
          <p:nvPr/>
        </p:nvPicPr>
        <p:blipFill>
          <a:blip r:embed="rId2"/>
          <a:stretch>
            <a:fillRect/>
          </a:stretch>
        </p:blipFill>
        <p:spPr>
          <a:xfrm rot="490877">
            <a:off x="6102266" y="3719018"/>
            <a:ext cx="2199821" cy="1759857"/>
          </a:xfrm>
          <a:prstGeom prst="rect">
            <a:avLst/>
          </a:prstGeom>
        </p:spPr>
      </p:pic>
      <p:sp>
        <p:nvSpPr>
          <p:cNvPr id="5" name="Rectangle 4"/>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1945</a:t>
            </a:r>
            <a:endParaRPr lang="en-US" sz="4000" dirty="0">
              <a:solidFill>
                <a:schemeClr val="bg1">
                  <a:lumMod val="50000"/>
                </a:schemeClr>
              </a:solidFill>
              <a:latin typeface="Arial Black"/>
              <a:cs typeface="Arial Black"/>
            </a:endParaRPr>
          </a:p>
        </p:txBody>
      </p:sp>
      <p:sp>
        <p:nvSpPr>
          <p:cNvPr id="6" name="Oval 5"/>
          <p:cNvSpPr/>
          <p:nvPr/>
        </p:nvSpPr>
        <p:spPr>
          <a:xfrm>
            <a:off x="1659761" y="386925"/>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459431" y="2933095"/>
            <a:ext cx="4789714" cy="3771899"/>
          </a:xfrm>
          <a:prstGeom prst="rect">
            <a:avLst/>
          </a:prstGeom>
        </p:spPr>
      </p:pic>
    </p:spTree>
    <p:extLst>
      <p:ext uri="{BB962C8B-B14F-4D97-AF65-F5344CB8AC3E}">
        <p14:creationId xmlns:p14="http://schemas.microsoft.com/office/powerpoint/2010/main" val="32424039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10680" y="1427385"/>
            <a:ext cx="5219955" cy="1323439"/>
          </a:xfrm>
          <a:prstGeom prst="rect">
            <a:avLst/>
          </a:prstGeom>
        </p:spPr>
        <p:txBody>
          <a:bodyPr wrap="none">
            <a:spAutoFit/>
          </a:bodyPr>
          <a:lstStyle/>
          <a:p>
            <a:r>
              <a:rPr lang="cs-CZ" sz="4000" b="1" dirty="0">
                <a:solidFill>
                  <a:srgbClr val="FF0080"/>
                </a:solidFill>
                <a:latin typeface="Arial Black" pitchFamily="34" charset="0"/>
              </a:rPr>
              <a:t>Konec II. světové </a:t>
            </a:r>
            <a:endParaRPr lang="cs-CZ" sz="4000" b="1" dirty="0" smtClean="0">
              <a:solidFill>
                <a:srgbClr val="FF0080"/>
              </a:solidFill>
              <a:latin typeface="Arial Black" pitchFamily="34" charset="0"/>
            </a:endParaRPr>
          </a:p>
          <a:p>
            <a:r>
              <a:rPr lang="cs-CZ" sz="4000" b="1" dirty="0" smtClean="0">
                <a:solidFill>
                  <a:srgbClr val="FF0080"/>
                </a:solidFill>
                <a:latin typeface="Arial Black" pitchFamily="34" charset="0"/>
              </a:rPr>
              <a:t>války</a:t>
            </a:r>
            <a:endParaRPr lang="cs-CZ" sz="4000" b="1" dirty="0">
              <a:solidFill>
                <a:srgbClr val="FF0080"/>
              </a:solidFill>
              <a:latin typeface="Arial Black" pitchFamily="34" charset="0"/>
            </a:endParaRPr>
          </a:p>
        </p:txBody>
      </p:sp>
      <p:sp>
        <p:nvSpPr>
          <p:cNvPr id="3" name="Rectangle 2"/>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1945</a:t>
            </a:r>
            <a:endParaRPr lang="en-US" sz="4000" dirty="0">
              <a:solidFill>
                <a:schemeClr val="bg1">
                  <a:lumMod val="50000"/>
                </a:schemeClr>
              </a:solidFill>
              <a:latin typeface="Arial Black"/>
              <a:cs typeface="Arial Black"/>
            </a:endParaRPr>
          </a:p>
        </p:txBody>
      </p:sp>
      <p:sp>
        <p:nvSpPr>
          <p:cNvPr id="5" name="Rectangle 4"/>
          <p:cNvSpPr/>
          <p:nvPr/>
        </p:nvSpPr>
        <p:spPr>
          <a:xfrm>
            <a:off x="3710680" y="3307301"/>
            <a:ext cx="4572000" cy="1477328"/>
          </a:xfrm>
          <a:prstGeom prst="rect">
            <a:avLst/>
          </a:prstGeom>
        </p:spPr>
        <p:txBody>
          <a:bodyPr>
            <a:spAutoFit/>
          </a:bodyPr>
          <a:lstStyle/>
          <a:p>
            <a:r>
              <a:rPr lang="cs-CZ" sz="3000" b="1" dirty="0">
                <a:solidFill>
                  <a:srgbClr val="FF0080"/>
                </a:solidFill>
              </a:rPr>
              <a:t>60</a:t>
            </a:r>
            <a:r>
              <a:rPr lang="cs-CZ" sz="3000" b="1" dirty="0">
                <a:solidFill>
                  <a:schemeClr val="bg1"/>
                </a:solidFill>
              </a:rPr>
              <a:t> milionů mrtvých</a:t>
            </a:r>
          </a:p>
          <a:p>
            <a:r>
              <a:rPr lang="cs-CZ" sz="3000" b="1" dirty="0" smtClean="0">
                <a:solidFill>
                  <a:schemeClr val="bg1"/>
                </a:solidFill>
              </a:rPr>
              <a:t>	20 </a:t>
            </a:r>
            <a:r>
              <a:rPr lang="cs-CZ" sz="3000" b="1" dirty="0">
                <a:solidFill>
                  <a:schemeClr val="bg1"/>
                </a:solidFill>
              </a:rPr>
              <a:t>milionů vojáků</a:t>
            </a:r>
          </a:p>
          <a:p>
            <a:pPr lvl="1"/>
            <a:r>
              <a:rPr lang="cs-CZ" sz="3000" b="1" dirty="0" smtClean="0">
                <a:solidFill>
                  <a:schemeClr val="bg1"/>
                </a:solidFill>
              </a:rPr>
              <a:t>40 </a:t>
            </a:r>
            <a:r>
              <a:rPr lang="cs-CZ" sz="3000" b="1" dirty="0">
                <a:solidFill>
                  <a:schemeClr val="bg1"/>
                </a:solidFill>
              </a:rPr>
              <a:t>milionů civilistů </a:t>
            </a:r>
          </a:p>
        </p:txBody>
      </p:sp>
      <p:pic>
        <p:nvPicPr>
          <p:cNvPr id="7" name="Picture 6"/>
          <p:cNvPicPr>
            <a:picLocks noChangeAspect="1"/>
          </p:cNvPicPr>
          <p:nvPr/>
        </p:nvPicPr>
        <p:blipFill rotWithShape="1">
          <a:blip r:embed="rId2"/>
          <a:srcRect l="22361" r="22973"/>
          <a:stretch/>
        </p:blipFill>
        <p:spPr>
          <a:xfrm>
            <a:off x="215248" y="1775836"/>
            <a:ext cx="3315568" cy="4585910"/>
          </a:xfrm>
          <a:prstGeom prst="rect">
            <a:avLst/>
          </a:prstGeom>
        </p:spPr>
      </p:pic>
    </p:spTree>
    <p:extLst>
      <p:ext uri="{BB962C8B-B14F-4D97-AF65-F5344CB8AC3E}">
        <p14:creationId xmlns:p14="http://schemas.microsoft.com/office/powerpoint/2010/main" val="15529624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84935" y="1415143"/>
            <a:ext cx="6457849" cy="5200952"/>
          </a:xfrm>
          <a:prstGeom prst="rect">
            <a:avLst/>
          </a:prstGeom>
        </p:spPr>
      </p:pic>
      <p:sp>
        <p:nvSpPr>
          <p:cNvPr id="3" name="Rectangle 2"/>
          <p:cNvSpPr/>
          <p:nvPr/>
        </p:nvSpPr>
        <p:spPr>
          <a:xfrm>
            <a:off x="7910642" y="6341649"/>
            <a:ext cx="702361" cy="369332"/>
          </a:xfrm>
          <a:prstGeom prst="rect">
            <a:avLst/>
          </a:prstGeom>
        </p:spPr>
        <p:txBody>
          <a:bodyPr wrap="none">
            <a:spAutoFit/>
          </a:bodyPr>
          <a:lstStyle/>
          <a:p>
            <a:r>
              <a:rPr lang="cs-CZ" i="1" dirty="0">
                <a:solidFill>
                  <a:schemeClr val="bg1"/>
                </a:solidFill>
              </a:rPr>
              <a:t>Paříž</a:t>
            </a:r>
          </a:p>
        </p:txBody>
      </p:sp>
    </p:spTree>
    <p:extLst>
      <p:ext uri="{BB962C8B-B14F-4D97-AF65-F5344CB8AC3E}">
        <p14:creationId xmlns:p14="http://schemas.microsoft.com/office/powerpoint/2010/main" val="39639132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496" y="1344325"/>
            <a:ext cx="4076018" cy="553998"/>
          </a:xfrm>
          <a:prstGeom prst="rect">
            <a:avLst/>
          </a:prstGeom>
        </p:spPr>
        <p:txBody>
          <a:bodyPr wrap="none">
            <a:spAutoFit/>
          </a:bodyPr>
          <a:lstStyle/>
          <a:p>
            <a:r>
              <a:rPr lang="cs-CZ" sz="3000" dirty="0">
                <a:solidFill>
                  <a:schemeClr val="bg1"/>
                </a:solidFill>
                <a:latin typeface="Arial Black"/>
                <a:cs typeface="Arial Black"/>
              </a:rPr>
              <a:t>Mírová konference</a:t>
            </a:r>
          </a:p>
        </p:txBody>
      </p:sp>
      <p:sp>
        <p:nvSpPr>
          <p:cNvPr id="3" name="Rectangle 2"/>
          <p:cNvSpPr/>
          <p:nvPr/>
        </p:nvSpPr>
        <p:spPr>
          <a:xfrm>
            <a:off x="282496" y="1910160"/>
            <a:ext cx="8607504" cy="1569660"/>
          </a:xfrm>
          <a:prstGeom prst="rect">
            <a:avLst/>
          </a:prstGeom>
        </p:spPr>
        <p:txBody>
          <a:bodyPr wrap="square">
            <a:spAutoFit/>
          </a:bodyPr>
          <a:lstStyle/>
          <a:p>
            <a:r>
              <a:rPr lang="cs-CZ" sz="3000" b="1" dirty="0">
                <a:solidFill>
                  <a:srgbClr val="FF0080"/>
                </a:solidFill>
                <a:latin typeface="+mj-lt"/>
              </a:rPr>
              <a:t>Postupim </a:t>
            </a:r>
          </a:p>
          <a:p>
            <a:r>
              <a:rPr lang="cs-CZ" sz="2200" dirty="0">
                <a:solidFill>
                  <a:schemeClr val="bg1"/>
                </a:solidFill>
              </a:rPr>
              <a:t>(</a:t>
            </a:r>
            <a:r>
              <a:rPr lang="cs-CZ" sz="2200" dirty="0" smtClean="0">
                <a:solidFill>
                  <a:schemeClr val="bg1"/>
                </a:solidFill>
              </a:rPr>
              <a:t>17. 7</a:t>
            </a:r>
            <a:r>
              <a:rPr lang="cs-CZ" sz="2200" dirty="0">
                <a:solidFill>
                  <a:schemeClr val="bg1"/>
                </a:solidFill>
              </a:rPr>
              <a:t>. - </a:t>
            </a:r>
            <a:r>
              <a:rPr lang="cs-CZ" sz="2200" dirty="0" smtClean="0">
                <a:solidFill>
                  <a:schemeClr val="bg1"/>
                </a:solidFill>
              </a:rPr>
              <a:t>2. 8. 1945</a:t>
            </a:r>
            <a:r>
              <a:rPr lang="cs-CZ" sz="2200" dirty="0">
                <a:solidFill>
                  <a:schemeClr val="bg1"/>
                </a:solidFill>
              </a:rPr>
              <a:t>) </a:t>
            </a:r>
          </a:p>
          <a:p>
            <a:r>
              <a:rPr lang="cs-CZ" sz="2200" dirty="0">
                <a:solidFill>
                  <a:schemeClr val="bg1"/>
                </a:solidFill>
              </a:rPr>
              <a:t>konference protihitlerovské koalice dosavadních spojenců a vítězů války</a:t>
            </a:r>
          </a:p>
          <a:p>
            <a:r>
              <a:rPr lang="cs-CZ" sz="2200" dirty="0">
                <a:solidFill>
                  <a:schemeClr val="bg1"/>
                </a:solidFill>
              </a:rPr>
              <a:t>Stalin + Roosevelt (&gt;Truman) + Churchill (&gt;</a:t>
            </a:r>
            <a:r>
              <a:rPr lang="cs-CZ" sz="2200" dirty="0" err="1">
                <a:solidFill>
                  <a:schemeClr val="bg1"/>
                </a:solidFill>
              </a:rPr>
              <a:t>Attlee</a:t>
            </a:r>
            <a:r>
              <a:rPr lang="cs-CZ" sz="2200" dirty="0">
                <a:solidFill>
                  <a:schemeClr val="bg1"/>
                </a:solidFill>
              </a:rPr>
              <a:t>)</a:t>
            </a:r>
          </a:p>
        </p:txBody>
      </p:sp>
      <p:pic>
        <p:nvPicPr>
          <p:cNvPr id="4" name="Picture 5" descr="Soubor:Bigthree-photofromjapanesewiki.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402"/>
          <a:stretch/>
        </p:blipFill>
        <p:spPr bwMode="auto">
          <a:xfrm>
            <a:off x="282496" y="3487976"/>
            <a:ext cx="5186541" cy="321733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1945</a:t>
            </a:r>
            <a:endParaRPr lang="en-US" sz="4000" dirty="0">
              <a:solidFill>
                <a:schemeClr val="bg1">
                  <a:lumMod val="50000"/>
                </a:schemeClr>
              </a:solidFill>
              <a:latin typeface="Arial Black"/>
              <a:cs typeface="Arial Black"/>
            </a:endParaRPr>
          </a:p>
        </p:txBody>
      </p:sp>
      <p:sp>
        <p:nvSpPr>
          <p:cNvPr id="6" name="Oval 5"/>
          <p:cNvSpPr/>
          <p:nvPr/>
        </p:nvSpPr>
        <p:spPr>
          <a:xfrm>
            <a:off x="982428" y="386925"/>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09047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6" name="Picture 4"/>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250825" y="1318381"/>
            <a:ext cx="3612407" cy="5394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0837" name="Rectangle 5"/>
          <p:cNvSpPr>
            <a:spLocks noChangeArrowheads="1"/>
          </p:cNvSpPr>
          <p:nvPr/>
        </p:nvSpPr>
        <p:spPr bwMode="auto">
          <a:xfrm>
            <a:off x="4298991" y="2071962"/>
            <a:ext cx="4572000"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cs-CZ" sz="2200" b="0" dirty="0" smtClean="0">
                <a:solidFill>
                  <a:schemeClr val="bg1"/>
                </a:solidFill>
              </a:rPr>
              <a:t>uznání </a:t>
            </a:r>
            <a:r>
              <a:rPr lang="cs-CZ" sz="2200" b="0" dirty="0">
                <a:solidFill>
                  <a:schemeClr val="bg1"/>
                </a:solidFill>
              </a:rPr>
              <a:t>západních hranic dle </a:t>
            </a:r>
            <a:r>
              <a:rPr lang="cs-CZ" sz="2200" b="0" dirty="0" smtClean="0">
                <a:solidFill>
                  <a:schemeClr val="bg1"/>
                </a:solidFill>
              </a:rPr>
              <a:t>smlouvy </a:t>
            </a:r>
            <a:r>
              <a:rPr lang="cs-CZ" sz="2200" b="1" i="1" dirty="0">
                <a:solidFill>
                  <a:srgbClr val="FF0080"/>
                </a:solidFill>
              </a:rPr>
              <a:t>Molotov - Ribbentrop</a:t>
            </a:r>
          </a:p>
          <a:p>
            <a:pPr>
              <a:buFontTx/>
              <a:buChar char="•"/>
            </a:pPr>
            <a:endParaRPr lang="cs-CZ" sz="500" b="0" dirty="0">
              <a:solidFill>
                <a:schemeClr val="bg1"/>
              </a:solidFill>
            </a:endParaRPr>
          </a:p>
          <a:p>
            <a:r>
              <a:rPr lang="cs-CZ" sz="2200" b="0" dirty="0" smtClean="0">
                <a:solidFill>
                  <a:schemeClr val="bg1"/>
                </a:solidFill>
              </a:rPr>
              <a:t>obnova </a:t>
            </a:r>
            <a:r>
              <a:rPr lang="cs-CZ" sz="2200" b="0" dirty="0">
                <a:solidFill>
                  <a:schemeClr val="bg1"/>
                </a:solidFill>
              </a:rPr>
              <a:t>země v hranicích carského Ruska </a:t>
            </a:r>
          </a:p>
          <a:p>
            <a:pPr>
              <a:buFontTx/>
              <a:buChar char="•"/>
            </a:pPr>
            <a:endParaRPr lang="cs-CZ" sz="500" b="0" dirty="0">
              <a:solidFill>
                <a:schemeClr val="bg1"/>
              </a:solidFill>
            </a:endParaRPr>
          </a:p>
          <a:p>
            <a:r>
              <a:rPr lang="cs-CZ" sz="2200" b="0" dirty="0" smtClean="0">
                <a:solidFill>
                  <a:schemeClr val="bg1"/>
                </a:solidFill>
              </a:rPr>
              <a:t>snaha </a:t>
            </a:r>
            <a:r>
              <a:rPr lang="cs-CZ" sz="2200" b="0" dirty="0">
                <a:solidFill>
                  <a:schemeClr val="bg1"/>
                </a:solidFill>
              </a:rPr>
              <a:t>vytvořit nárazníkové  </a:t>
            </a:r>
          </a:p>
          <a:p>
            <a:r>
              <a:rPr lang="cs-CZ" sz="2200" b="0" dirty="0">
                <a:solidFill>
                  <a:schemeClr val="bg1"/>
                </a:solidFill>
              </a:rPr>
              <a:t>pásmo slabých, </a:t>
            </a:r>
            <a:r>
              <a:rPr lang="cs-CZ" sz="2200" b="0" dirty="0" smtClean="0">
                <a:solidFill>
                  <a:schemeClr val="bg1"/>
                </a:solidFill>
              </a:rPr>
              <a:t>podřízených </a:t>
            </a:r>
            <a:r>
              <a:rPr lang="cs-CZ" sz="2200" b="0" dirty="0">
                <a:solidFill>
                  <a:schemeClr val="bg1"/>
                </a:solidFill>
              </a:rPr>
              <a:t>států</a:t>
            </a:r>
          </a:p>
          <a:p>
            <a:pPr>
              <a:buFontTx/>
              <a:buChar char="•"/>
            </a:pPr>
            <a:endParaRPr lang="cs-CZ" sz="500" b="0" dirty="0">
              <a:solidFill>
                <a:schemeClr val="bg1"/>
              </a:solidFill>
            </a:endParaRPr>
          </a:p>
          <a:p>
            <a:r>
              <a:rPr lang="cs-CZ" sz="2200" b="0" dirty="0" smtClean="0">
                <a:solidFill>
                  <a:schemeClr val="bg1"/>
                </a:solidFill>
              </a:rPr>
              <a:t>stupňování </a:t>
            </a:r>
            <a:r>
              <a:rPr lang="cs-CZ" sz="2200" b="0" dirty="0">
                <a:solidFill>
                  <a:schemeClr val="bg1"/>
                </a:solidFill>
              </a:rPr>
              <a:t>požadavků</a:t>
            </a:r>
          </a:p>
          <a:p>
            <a:pPr>
              <a:buFontTx/>
              <a:buChar char="•"/>
            </a:pPr>
            <a:endParaRPr lang="cs-CZ" sz="500" b="0" dirty="0">
              <a:solidFill>
                <a:schemeClr val="bg1"/>
              </a:solidFill>
            </a:endParaRPr>
          </a:p>
          <a:p>
            <a:r>
              <a:rPr lang="cs-CZ" sz="2200" b="0" dirty="0" smtClean="0">
                <a:solidFill>
                  <a:schemeClr val="bg1"/>
                </a:solidFill>
              </a:rPr>
              <a:t>snaha </a:t>
            </a:r>
            <a:r>
              <a:rPr lang="cs-CZ" sz="2200" b="0" dirty="0">
                <a:solidFill>
                  <a:schemeClr val="bg1"/>
                </a:solidFill>
              </a:rPr>
              <a:t>získat maximum</a:t>
            </a:r>
          </a:p>
          <a:p>
            <a:pPr>
              <a:buFontTx/>
              <a:buChar char="•"/>
            </a:pPr>
            <a:endParaRPr lang="cs-CZ" sz="500" b="0" dirty="0">
              <a:solidFill>
                <a:schemeClr val="bg1"/>
              </a:solidFill>
            </a:endParaRPr>
          </a:p>
          <a:p>
            <a:r>
              <a:rPr lang="cs-CZ" sz="2200" b="0" dirty="0" smtClean="0">
                <a:solidFill>
                  <a:schemeClr val="bg1"/>
                </a:solidFill>
              </a:rPr>
              <a:t>využívá </a:t>
            </a:r>
            <a:r>
              <a:rPr lang="cs-CZ" sz="2200" b="0" dirty="0">
                <a:solidFill>
                  <a:schemeClr val="bg1"/>
                </a:solidFill>
              </a:rPr>
              <a:t>nejasných představ spojenců na uspořádání Evropy</a:t>
            </a:r>
          </a:p>
          <a:p>
            <a:pPr>
              <a:buFontTx/>
              <a:buChar char="•"/>
            </a:pPr>
            <a:endParaRPr lang="cs-CZ" sz="500" b="0" dirty="0">
              <a:solidFill>
                <a:schemeClr val="bg1"/>
              </a:solidFill>
            </a:endParaRPr>
          </a:p>
          <a:p>
            <a:r>
              <a:rPr lang="cs-CZ" sz="2200" b="0" dirty="0" smtClean="0">
                <a:solidFill>
                  <a:schemeClr val="bg1"/>
                </a:solidFill>
              </a:rPr>
              <a:t>Stalin </a:t>
            </a:r>
            <a:r>
              <a:rPr lang="cs-CZ" sz="2200" b="0" dirty="0">
                <a:solidFill>
                  <a:schemeClr val="bg1"/>
                </a:solidFill>
              </a:rPr>
              <a:t>očekává návrat USA </a:t>
            </a:r>
            <a:br>
              <a:rPr lang="cs-CZ" sz="2200" b="0" dirty="0">
                <a:solidFill>
                  <a:schemeClr val="bg1"/>
                </a:solidFill>
              </a:rPr>
            </a:br>
            <a:r>
              <a:rPr lang="cs-CZ" sz="2200" b="0" dirty="0">
                <a:solidFill>
                  <a:schemeClr val="bg1"/>
                </a:solidFill>
              </a:rPr>
              <a:t>k předválečnému </a:t>
            </a:r>
            <a:r>
              <a:rPr lang="cs-CZ" sz="2200" b="0" dirty="0" smtClean="0">
                <a:solidFill>
                  <a:schemeClr val="bg1"/>
                </a:solidFill>
              </a:rPr>
              <a:t>izolacionismu</a:t>
            </a:r>
            <a:endParaRPr lang="cs-CZ" sz="2200" b="0" dirty="0">
              <a:solidFill>
                <a:schemeClr val="bg1"/>
              </a:solidFill>
            </a:endParaRPr>
          </a:p>
        </p:txBody>
      </p:sp>
      <p:sp>
        <p:nvSpPr>
          <p:cNvPr id="120838" name="Rectangle 6"/>
          <p:cNvSpPr>
            <a:spLocks noChangeArrowheads="1"/>
          </p:cNvSpPr>
          <p:nvPr/>
        </p:nvSpPr>
        <p:spPr bwMode="auto">
          <a:xfrm>
            <a:off x="2171186" y="248872"/>
            <a:ext cx="169499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cs-CZ" sz="4000" b="0" dirty="0">
                <a:solidFill>
                  <a:schemeClr val="tx1">
                    <a:lumMod val="50000"/>
                    <a:lumOff val="50000"/>
                  </a:schemeClr>
                </a:solidFill>
                <a:latin typeface="Arial Black" charset="0"/>
              </a:rPr>
              <a:t>SSSR </a:t>
            </a:r>
          </a:p>
        </p:txBody>
      </p:sp>
      <p:sp>
        <p:nvSpPr>
          <p:cNvPr id="6" name="Oval 5"/>
          <p:cNvSpPr/>
          <p:nvPr/>
        </p:nvSpPr>
        <p:spPr>
          <a:xfrm>
            <a:off x="1195699" y="280289"/>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bdélník 6"/>
          <p:cNvSpPr/>
          <p:nvPr/>
        </p:nvSpPr>
        <p:spPr>
          <a:xfrm>
            <a:off x="4298991" y="1410031"/>
            <a:ext cx="1531188" cy="553998"/>
          </a:xfrm>
          <a:prstGeom prst="rect">
            <a:avLst/>
          </a:prstGeom>
        </p:spPr>
        <p:txBody>
          <a:bodyPr wrap="none">
            <a:spAutoFit/>
          </a:bodyPr>
          <a:lstStyle/>
          <a:p>
            <a:r>
              <a:rPr lang="cs-CZ" sz="3000" dirty="0" smtClean="0">
                <a:solidFill>
                  <a:schemeClr val="bg1"/>
                </a:solidFill>
                <a:latin typeface="Arial Black" charset="0"/>
              </a:rPr>
              <a:t>Stalin </a:t>
            </a:r>
            <a:endParaRPr lang="cs-CZ" sz="3000" dirty="0">
              <a:solidFill>
                <a:schemeClr val="bg1"/>
              </a:solidFill>
              <a:latin typeface="Arial Black" charset="0"/>
            </a:endParaRPr>
          </a:p>
        </p:txBody>
      </p:sp>
    </p:spTree>
    <p:extLst>
      <p:ext uri="{BB962C8B-B14F-4D97-AF65-F5344CB8AC3E}">
        <p14:creationId xmlns:p14="http://schemas.microsoft.com/office/powerpoint/2010/main" val="29471195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62" name="Picture 6"/>
          <p:cNvPicPr>
            <a:picLocks noChangeAspect="1" noChangeArrowheads="1"/>
          </p:cNvPicPr>
          <p:nvPr/>
        </p:nvPicPr>
        <p:blipFill>
          <a:blip r:embed="rId2">
            <a:lum bright="-30000"/>
            <a:extLst>
              <a:ext uri="{28A0092B-C50C-407E-A947-70E740481C1C}">
                <a14:useLocalDpi xmlns:a14="http://schemas.microsoft.com/office/drawing/2010/main" val="0"/>
              </a:ext>
            </a:extLst>
          </a:blip>
          <a:srcRect r="26759"/>
          <a:stretch>
            <a:fillRect/>
          </a:stretch>
        </p:blipFill>
        <p:spPr bwMode="auto">
          <a:xfrm>
            <a:off x="250825" y="1427238"/>
            <a:ext cx="3416227" cy="524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1860" name="Rectangle 4"/>
          <p:cNvSpPr>
            <a:spLocks noChangeArrowheads="1"/>
          </p:cNvSpPr>
          <p:nvPr/>
        </p:nvSpPr>
        <p:spPr bwMode="auto">
          <a:xfrm>
            <a:off x="4048152" y="1306474"/>
            <a:ext cx="5031619"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cs-CZ" sz="3000" b="0" dirty="0" smtClean="0">
                <a:solidFill>
                  <a:schemeClr val="bg1"/>
                </a:solidFill>
                <a:latin typeface="Arial Black" charset="0"/>
              </a:rPr>
              <a:t>Roosevelt</a:t>
            </a:r>
            <a:endParaRPr lang="cs-CZ" sz="3000" b="0" dirty="0">
              <a:solidFill>
                <a:schemeClr val="bg1"/>
              </a:solidFill>
              <a:latin typeface="Arial Black" charset="0"/>
            </a:endParaRPr>
          </a:p>
          <a:p>
            <a:endParaRPr lang="cs-CZ" sz="2000" b="0" dirty="0" smtClean="0">
              <a:solidFill>
                <a:schemeClr val="bg1"/>
              </a:solidFill>
            </a:endParaRPr>
          </a:p>
          <a:p>
            <a:endParaRPr lang="cs-CZ" sz="2000" b="0" dirty="0">
              <a:solidFill>
                <a:schemeClr val="bg1"/>
              </a:solidFill>
            </a:endParaRPr>
          </a:p>
          <a:p>
            <a:r>
              <a:rPr lang="cs-CZ" sz="2200" b="0" dirty="0" smtClean="0">
                <a:solidFill>
                  <a:schemeClr val="bg1"/>
                </a:solidFill>
              </a:rPr>
              <a:t>ústupky </a:t>
            </a:r>
            <a:r>
              <a:rPr lang="cs-CZ" sz="2200" b="0" dirty="0">
                <a:solidFill>
                  <a:schemeClr val="bg1"/>
                </a:solidFill>
              </a:rPr>
              <a:t>Stalinovi </a:t>
            </a:r>
          </a:p>
          <a:p>
            <a:r>
              <a:rPr lang="cs-CZ" sz="2200" b="0" dirty="0" smtClean="0">
                <a:solidFill>
                  <a:schemeClr val="bg1"/>
                </a:solidFill>
              </a:rPr>
              <a:t>víra </a:t>
            </a:r>
            <a:r>
              <a:rPr lang="cs-CZ" sz="2200" b="0" dirty="0">
                <a:solidFill>
                  <a:schemeClr val="bg1"/>
                </a:solidFill>
              </a:rPr>
              <a:t>ve spravedlnost a nový </a:t>
            </a:r>
            <a:r>
              <a:rPr lang="cs-CZ" sz="2200" b="0" dirty="0" smtClean="0">
                <a:solidFill>
                  <a:schemeClr val="bg1"/>
                </a:solidFill>
              </a:rPr>
              <a:t>řád</a:t>
            </a:r>
            <a:endParaRPr lang="cs-CZ" sz="2200" b="0" dirty="0">
              <a:solidFill>
                <a:schemeClr val="bg1"/>
              </a:solidFill>
            </a:endParaRPr>
          </a:p>
          <a:p>
            <a:r>
              <a:rPr lang="cs-CZ" sz="2200" b="0" dirty="0" smtClean="0">
                <a:solidFill>
                  <a:schemeClr val="bg1"/>
                </a:solidFill>
              </a:rPr>
              <a:t>důvěra </a:t>
            </a:r>
            <a:r>
              <a:rPr lang="cs-CZ" sz="2200" b="0" dirty="0">
                <a:solidFill>
                  <a:schemeClr val="bg1"/>
                </a:solidFill>
              </a:rPr>
              <a:t>v plnění Stalinových slibů </a:t>
            </a:r>
          </a:p>
          <a:p>
            <a:r>
              <a:rPr lang="cs-CZ" sz="2200" b="0" dirty="0" smtClean="0">
                <a:solidFill>
                  <a:schemeClr val="bg1"/>
                </a:solidFill>
              </a:rPr>
              <a:t>podcenění </a:t>
            </a:r>
            <a:r>
              <a:rPr lang="cs-CZ" sz="2200" b="0" dirty="0">
                <a:solidFill>
                  <a:schemeClr val="bg1"/>
                </a:solidFill>
              </a:rPr>
              <a:t>hrozby sovětské expanze</a:t>
            </a:r>
          </a:p>
          <a:p>
            <a:r>
              <a:rPr lang="cs-CZ" sz="2200" b="0" dirty="0" smtClean="0">
                <a:solidFill>
                  <a:schemeClr val="bg1"/>
                </a:solidFill>
              </a:rPr>
              <a:t>ochota </a:t>
            </a:r>
            <a:r>
              <a:rPr lang="cs-CZ" sz="2200" b="0" dirty="0">
                <a:solidFill>
                  <a:schemeClr val="bg1"/>
                </a:solidFill>
              </a:rPr>
              <a:t>akceptovat vliv SSSR </a:t>
            </a:r>
            <a:br>
              <a:rPr lang="cs-CZ" sz="2200" b="0" dirty="0">
                <a:solidFill>
                  <a:schemeClr val="bg1"/>
                </a:solidFill>
              </a:rPr>
            </a:br>
            <a:r>
              <a:rPr lang="cs-CZ" sz="2200" b="0" dirty="0">
                <a:solidFill>
                  <a:schemeClr val="bg1"/>
                </a:solidFill>
              </a:rPr>
              <a:t>ve východní Evropě</a:t>
            </a:r>
          </a:p>
          <a:p>
            <a:endParaRPr lang="cs-CZ" sz="2000" b="0" dirty="0" smtClean="0">
              <a:solidFill>
                <a:schemeClr val="bg1"/>
              </a:solidFill>
            </a:endParaRPr>
          </a:p>
          <a:p>
            <a:endParaRPr lang="cs-CZ" sz="2000" b="0" dirty="0">
              <a:solidFill>
                <a:schemeClr val="bg1"/>
              </a:solidFill>
            </a:endParaRPr>
          </a:p>
          <a:p>
            <a:r>
              <a:rPr lang="cs-CZ" sz="2200" b="0" dirty="0" smtClean="0">
                <a:solidFill>
                  <a:srgbClr val="FF0080"/>
                </a:solidFill>
              </a:rPr>
              <a:t>12. 4. 1945 Roosevelt umírá</a:t>
            </a:r>
          </a:p>
          <a:p>
            <a:endParaRPr lang="cs-CZ" sz="2200" b="0" dirty="0">
              <a:solidFill>
                <a:srgbClr val="FF0080"/>
              </a:solidFill>
            </a:endParaRPr>
          </a:p>
          <a:p>
            <a:r>
              <a:rPr lang="cs-CZ" sz="2200" b="0" dirty="0">
                <a:solidFill>
                  <a:schemeClr val="bg1"/>
                </a:solidFill>
              </a:rPr>
              <a:t>nástupce - </a:t>
            </a:r>
            <a:r>
              <a:rPr lang="cs-CZ" sz="2200" b="0" dirty="0" err="1">
                <a:solidFill>
                  <a:srgbClr val="FF0080"/>
                </a:solidFill>
              </a:rPr>
              <a:t>Harry</a:t>
            </a:r>
            <a:r>
              <a:rPr lang="cs-CZ" sz="2200" b="0" dirty="0">
                <a:solidFill>
                  <a:srgbClr val="FF0080"/>
                </a:solidFill>
              </a:rPr>
              <a:t> S. Truman </a:t>
            </a:r>
          </a:p>
          <a:p>
            <a:r>
              <a:rPr lang="cs-CZ" sz="2200" b="0" dirty="0">
                <a:solidFill>
                  <a:schemeClr val="bg1"/>
                </a:solidFill>
              </a:rPr>
              <a:t>pokus o změnu přístupu - je pozdě</a:t>
            </a:r>
          </a:p>
        </p:txBody>
      </p:sp>
      <p:sp>
        <p:nvSpPr>
          <p:cNvPr id="5" name="Rectangle 4"/>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1945</a:t>
            </a:r>
            <a:endParaRPr lang="en-US" sz="4000" dirty="0">
              <a:solidFill>
                <a:schemeClr val="bg1">
                  <a:lumMod val="50000"/>
                </a:schemeClr>
              </a:solidFill>
              <a:latin typeface="Arial Black"/>
              <a:cs typeface="Arial Black"/>
            </a:endParaRPr>
          </a:p>
        </p:txBody>
      </p:sp>
      <p:sp>
        <p:nvSpPr>
          <p:cNvPr id="6" name="Oval 5"/>
          <p:cNvSpPr/>
          <p:nvPr/>
        </p:nvSpPr>
        <p:spPr>
          <a:xfrm>
            <a:off x="498618" y="386925"/>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936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371098" y="1348921"/>
            <a:ext cx="531828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cs-CZ" sz="3000" b="0" dirty="0" smtClean="0">
                <a:solidFill>
                  <a:schemeClr val="bg1"/>
                </a:solidFill>
                <a:latin typeface="Arial Black" charset="0"/>
              </a:rPr>
              <a:t>POSTUPIMSKÁ DOHODA</a:t>
            </a:r>
            <a:endParaRPr lang="cs-CZ" sz="3000" b="0" dirty="0">
              <a:solidFill>
                <a:schemeClr val="bg1"/>
              </a:solidFill>
              <a:latin typeface="Arial Black" charset="0"/>
            </a:endParaRPr>
          </a:p>
        </p:txBody>
      </p:sp>
      <p:sp>
        <p:nvSpPr>
          <p:cNvPr id="3" name="Rectangle 2"/>
          <p:cNvSpPr/>
          <p:nvPr/>
        </p:nvSpPr>
        <p:spPr>
          <a:xfrm>
            <a:off x="371097" y="2040935"/>
            <a:ext cx="8506807" cy="4154984"/>
          </a:xfrm>
          <a:prstGeom prst="rect">
            <a:avLst/>
          </a:prstGeom>
        </p:spPr>
        <p:txBody>
          <a:bodyPr wrap="square">
            <a:spAutoFit/>
          </a:bodyPr>
          <a:lstStyle/>
          <a:p>
            <a:r>
              <a:rPr lang="cs-CZ" sz="2200" b="1" dirty="0" smtClean="0">
                <a:solidFill>
                  <a:srgbClr val="FF0080"/>
                </a:solidFill>
              </a:rPr>
              <a:t>HRANICE</a:t>
            </a:r>
          </a:p>
          <a:p>
            <a:r>
              <a:rPr lang="cs-CZ" sz="2200" dirty="0" smtClean="0">
                <a:solidFill>
                  <a:srgbClr val="FFFFFF"/>
                </a:solidFill>
              </a:rPr>
              <a:t>navrácení </a:t>
            </a:r>
            <a:r>
              <a:rPr lang="cs-CZ" sz="2200" dirty="0">
                <a:solidFill>
                  <a:srgbClr val="FFFFFF"/>
                </a:solidFill>
              </a:rPr>
              <a:t>všech území obsazených Německem do roku </a:t>
            </a:r>
            <a:r>
              <a:rPr lang="cs-CZ" sz="2200" dirty="0" smtClean="0">
                <a:solidFill>
                  <a:srgbClr val="FFFFFF"/>
                </a:solidFill>
              </a:rPr>
              <a:t>1937</a:t>
            </a:r>
            <a:endParaRPr lang="cs-CZ" sz="2200" dirty="0">
              <a:solidFill>
                <a:srgbClr val="FFFFFF"/>
              </a:solidFill>
            </a:endParaRPr>
          </a:p>
          <a:p>
            <a:r>
              <a:rPr lang="cs-CZ" sz="2200" dirty="0">
                <a:solidFill>
                  <a:srgbClr val="FFFFFF"/>
                </a:solidFill>
              </a:rPr>
              <a:t>obnovení Německa jako celku </a:t>
            </a:r>
          </a:p>
          <a:p>
            <a:r>
              <a:rPr lang="cs-CZ" sz="2200" dirty="0">
                <a:solidFill>
                  <a:srgbClr val="FFFFFF"/>
                </a:solidFill>
              </a:rPr>
              <a:t>východní hranice </a:t>
            </a:r>
            <a:r>
              <a:rPr lang="cs-CZ" sz="2200" dirty="0" smtClean="0">
                <a:solidFill>
                  <a:srgbClr val="FFFFFF"/>
                </a:solidFill>
              </a:rPr>
              <a:t>Německa se posouvá na linii řek </a:t>
            </a:r>
            <a:r>
              <a:rPr lang="cs-CZ" sz="2200" dirty="0" err="1" smtClean="0">
                <a:solidFill>
                  <a:srgbClr val="FFFFFF"/>
                </a:solidFill>
              </a:rPr>
              <a:t>Odra</a:t>
            </a:r>
            <a:r>
              <a:rPr lang="cs-CZ" sz="2200" dirty="0" smtClean="0">
                <a:solidFill>
                  <a:srgbClr val="FFFFFF"/>
                </a:solidFill>
              </a:rPr>
              <a:t>-Nisa</a:t>
            </a:r>
            <a:endParaRPr lang="cs-CZ" sz="2200" dirty="0">
              <a:solidFill>
                <a:srgbClr val="FFFFFF"/>
              </a:solidFill>
            </a:endParaRPr>
          </a:p>
          <a:p>
            <a:endParaRPr lang="cs-CZ" sz="2200" dirty="0" smtClean="0">
              <a:solidFill>
                <a:srgbClr val="FFFFFF"/>
              </a:solidFill>
            </a:endParaRPr>
          </a:p>
          <a:p>
            <a:r>
              <a:rPr lang="cs-CZ" sz="2200" b="1" dirty="0" smtClean="0">
                <a:solidFill>
                  <a:srgbClr val="FF0080"/>
                </a:solidFill>
              </a:rPr>
              <a:t>NĚMECKO</a:t>
            </a:r>
          </a:p>
          <a:p>
            <a:r>
              <a:rPr lang="cs-CZ" sz="2200" dirty="0" smtClean="0">
                <a:solidFill>
                  <a:srgbClr val="FFFFFF"/>
                </a:solidFill>
              </a:rPr>
              <a:t>rozdělení </a:t>
            </a:r>
            <a:r>
              <a:rPr lang="cs-CZ" sz="2200" dirty="0">
                <a:solidFill>
                  <a:srgbClr val="FFFFFF"/>
                </a:solidFill>
              </a:rPr>
              <a:t>Německa a Rakouska na </a:t>
            </a:r>
            <a:r>
              <a:rPr lang="cs-CZ" sz="2200" dirty="0">
                <a:solidFill>
                  <a:srgbClr val="FF0080"/>
                </a:solidFill>
              </a:rPr>
              <a:t>4 okupační zóny </a:t>
            </a:r>
            <a:endParaRPr lang="cs-CZ" sz="2200" dirty="0" smtClean="0">
              <a:solidFill>
                <a:srgbClr val="FF0080"/>
              </a:solidFill>
            </a:endParaRPr>
          </a:p>
          <a:p>
            <a:r>
              <a:rPr lang="cs-CZ" sz="2200" dirty="0" smtClean="0">
                <a:solidFill>
                  <a:srgbClr val="FFFFFF"/>
                </a:solidFill>
              </a:rPr>
              <a:t>(</a:t>
            </a:r>
            <a:r>
              <a:rPr lang="cs-CZ" sz="2200" dirty="0">
                <a:solidFill>
                  <a:srgbClr val="FFFFFF"/>
                </a:solidFill>
              </a:rPr>
              <a:t>do podpisu mírové smlouvy) </a:t>
            </a:r>
          </a:p>
          <a:p>
            <a:r>
              <a:rPr lang="cs-CZ" sz="2200" b="1" dirty="0" smtClean="0">
                <a:solidFill>
                  <a:srgbClr val="FF0080"/>
                </a:solidFill>
              </a:rPr>
              <a:t>5D</a:t>
            </a:r>
            <a:r>
              <a:rPr lang="cs-CZ" sz="2200" dirty="0">
                <a:solidFill>
                  <a:srgbClr val="FFFFFF"/>
                </a:solidFill>
              </a:rPr>
              <a:t>: demilitarizace, denacifikace, </a:t>
            </a:r>
            <a:r>
              <a:rPr lang="cs-CZ" sz="2200" dirty="0" err="1" smtClean="0">
                <a:solidFill>
                  <a:srgbClr val="FFFFFF"/>
                </a:solidFill>
              </a:rPr>
              <a:t>deindustrializace</a:t>
            </a:r>
            <a:r>
              <a:rPr lang="cs-CZ" sz="2200" dirty="0" smtClean="0">
                <a:solidFill>
                  <a:srgbClr val="FFFFFF"/>
                </a:solidFill>
              </a:rPr>
              <a:t>, decentralizace</a:t>
            </a:r>
            <a:br>
              <a:rPr lang="cs-CZ" sz="2200" dirty="0" smtClean="0">
                <a:solidFill>
                  <a:srgbClr val="FFFFFF"/>
                </a:solidFill>
              </a:rPr>
            </a:br>
            <a:r>
              <a:rPr lang="cs-CZ" sz="2200" dirty="0" smtClean="0">
                <a:solidFill>
                  <a:srgbClr val="FFFFFF"/>
                </a:solidFill>
              </a:rPr>
              <a:t>a </a:t>
            </a:r>
            <a:r>
              <a:rPr lang="cs-CZ" sz="2200" dirty="0">
                <a:solidFill>
                  <a:srgbClr val="FFFFFF"/>
                </a:solidFill>
              </a:rPr>
              <a:t>demokratizace</a:t>
            </a:r>
          </a:p>
          <a:p>
            <a:r>
              <a:rPr lang="cs-CZ" sz="2200" dirty="0">
                <a:solidFill>
                  <a:srgbClr val="FFFFFF"/>
                </a:solidFill>
              </a:rPr>
              <a:t>vytvoření Rady ministrů </a:t>
            </a:r>
            <a:r>
              <a:rPr lang="cs-CZ" sz="2200" dirty="0" smtClean="0">
                <a:solidFill>
                  <a:srgbClr val="FFFFFF"/>
                </a:solidFill>
              </a:rPr>
              <a:t>zahraničních věcí </a:t>
            </a:r>
            <a:r>
              <a:rPr lang="cs-CZ" sz="2200" dirty="0">
                <a:solidFill>
                  <a:srgbClr val="FFFFFF"/>
                </a:solidFill>
              </a:rPr>
              <a:t>pro uzavření mírových smluv </a:t>
            </a:r>
            <a:endParaRPr lang="cs-CZ" sz="2200" dirty="0" smtClean="0">
              <a:solidFill>
                <a:srgbClr val="FFFFFF"/>
              </a:solidFill>
            </a:endParaRPr>
          </a:p>
          <a:p>
            <a:r>
              <a:rPr lang="cs-CZ" sz="2200" dirty="0" smtClean="0">
                <a:solidFill>
                  <a:srgbClr val="FFFFFF"/>
                </a:solidFill>
              </a:rPr>
              <a:t>se </a:t>
            </a:r>
            <a:r>
              <a:rPr lang="cs-CZ" sz="2200" dirty="0">
                <a:solidFill>
                  <a:srgbClr val="FFFFFF"/>
                </a:solidFill>
              </a:rPr>
              <a:t>spojenci Německa</a:t>
            </a:r>
          </a:p>
        </p:txBody>
      </p:sp>
    </p:spTree>
    <p:extLst>
      <p:ext uri="{BB962C8B-B14F-4D97-AF65-F5344CB8AC3E}">
        <p14:creationId xmlns:p14="http://schemas.microsoft.com/office/powerpoint/2010/main" val="19939484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p:cNvPicPr>
            <a:picLocks noChangeAspect="1" noChangeArrowheads="1"/>
          </p:cNvPicPr>
          <p:nvPr/>
        </p:nvPicPr>
        <p:blipFill rotWithShape="1">
          <a:blip r:embed="rId2">
            <a:lum bright="-18000"/>
            <a:extLst>
              <a:ext uri="{28A0092B-C50C-407E-A947-70E740481C1C}">
                <a14:useLocalDpi xmlns:a14="http://schemas.microsoft.com/office/drawing/2010/main" val="0"/>
              </a:ext>
            </a:extLst>
          </a:blip>
          <a:srcRect t="30252"/>
          <a:stretch/>
        </p:blipFill>
        <p:spPr bwMode="auto">
          <a:xfrm>
            <a:off x="1630392" y="3755882"/>
            <a:ext cx="6815944" cy="288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Rectangle 5"/>
          <p:cNvSpPr>
            <a:spLocks noChangeArrowheads="1"/>
          </p:cNvSpPr>
          <p:nvPr/>
        </p:nvSpPr>
        <p:spPr bwMode="auto">
          <a:xfrm>
            <a:off x="371098" y="1348921"/>
            <a:ext cx="531828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cs-CZ" sz="3000" b="0" dirty="0" smtClean="0">
                <a:solidFill>
                  <a:schemeClr val="bg1"/>
                </a:solidFill>
                <a:latin typeface="Arial Black" charset="0"/>
              </a:rPr>
              <a:t>POSTUPIMSKÁ DOHODA</a:t>
            </a:r>
            <a:endParaRPr lang="cs-CZ" sz="3000" b="0" dirty="0">
              <a:solidFill>
                <a:schemeClr val="bg1"/>
              </a:solidFill>
              <a:latin typeface="Arial Black" charset="0"/>
            </a:endParaRPr>
          </a:p>
        </p:txBody>
      </p:sp>
      <p:sp>
        <p:nvSpPr>
          <p:cNvPr id="3" name="Rectangle 2"/>
          <p:cNvSpPr/>
          <p:nvPr/>
        </p:nvSpPr>
        <p:spPr>
          <a:xfrm>
            <a:off x="371097" y="1902919"/>
            <a:ext cx="8422141" cy="2123658"/>
          </a:xfrm>
          <a:prstGeom prst="rect">
            <a:avLst/>
          </a:prstGeom>
        </p:spPr>
        <p:txBody>
          <a:bodyPr wrap="square">
            <a:spAutoFit/>
          </a:bodyPr>
          <a:lstStyle/>
          <a:p>
            <a:r>
              <a:rPr lang="cs-CZ" sz="2200" b="1" dirty="0" smtClean="0">
                <a:solidFill>
                  <a:srgbClr val="FF0080"/>
                </a:solidFill>
              </a:rPr>
              <a:t>ODSUN NĚMCŮ</a:t>
            </a:r>
          </a:p>
          <a:p>
            <a:r>
              <a:rPr lang="cs-CZ" sz="2200" dirty="0">
                <a:solidFill>
                  <a:schemeClr val="bg1"/>
                </a:solidFill>
              </a:rPr>
              <a:t>rozhodnutí o odsunu Němců z Polska, Československa, Maďarska </a:t>
            </a:r>
            <a:r>
              <a:rPr lang="cs-CZ" sz="2200" dirty="0" smtClean="0">
                <a:solidFill>
                  <a:schemeClr val="bg1"/>
                </a:solidFill>
              </a:rPr>
              <a:t/>
            </a:r>
            <a:br>
              <a:rPr lang="cs-CZ" sz="2200" dirty="0" smtClean="0">
                <a:solidFill>
                  <a:schemeClr val="bg1"/>
                </a:solidFill>
              </a:rPr>
            </a:br>
            <a:r>
              <a:rPr lang="cs-CZ" sz="2200" dirty="0" smtClean="0">
                <a:solidFill>
                  <a:schemeClr val="bg1"/>
                </a:solidFill>
              </a:rPr>
              <a:t>a </a:t>
            </a:r>
            <a:r>
              <a:rPr lang="cs-CZ" sz="2200" dirty="0">
                <a:solidFill>
                  <a:schemeClr val="bg1"/>
                </a:solidFill>
              </a:rPr>
              <a:t>Rumunska (až po tzv. divokém odsunu</a:t>
            </a:r>
            <a:r>
              <a:rPr lang="cs-CZ" sz="2200" dirty="0" smtClean="0">
                <a:solidFill>
                  <a:schemeClr val="bg1"/>
                </a:solidFill>
              </a:rPr>
              <a:t>)</a:t>
            </a:r>
            <a:endParaRPr lang="cs-CZ" sz="2200" dirty="0">
              <a:solidFill>
                <a:schemeClr val="bg1"/>
              </a:solidFill>
            </a:endParaRPr>
          </a:p>
          <a:p>
            <a:r>
              <a:rPr lang="cs-CZ" sz="2200" dirty="0" smtClean="0">
                <a:solidFill>
                  <a:schemeClr val="bg1"/>
                </a:solidFill>
              </a:rPr>
              <a:t>přesun asi </a:t>
            </a:r>
            <a:r>
              <a:rPr lang="cs-CZ" sz="2200" b="1" dirty="0">
                <a:solidFill>
                  <a:srgbClr val="FF0080"/>
                </a:solidFill>
              </a:rPr>
              <a:t>16 milionů lidí </a:t>
            </a:r>
            <a:r>
              <a:rPr lang="cs-CZ" sz="2200" dirty="0">
                <a:solidFill>
                  <a:schemeClr val="bg1"/>
                </a:solidFill>
              </a:rPr>
              <a:t>- značná část z nich uprchla před postupující Rudou armádou</a:t>
            </a:r>
            <a:endParaRPr lang="cs-CZ" sz="2200" dirty="0" smtClean="0">
              <a:solidFill>
                <a:schemeClr val="bg1"/>
              </a:solidFill>
            </a:endParaRPr>
          </a:p>
          <a:p>
            <a:endParaRPr lang="cs-CZ" sz="2200" dirty="0">
              <a:solidFill>
                <a:srgbClr val="FFFFFF"/>
              </a:solidFill>
            </a:endParaRPr>
          </a:p>
        </p:txBody>
      </p:sp>
      <p:sp>
        <p:nvSpPr>
          <p:cNvPr id="5" name="Rectangle 4"/>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1945</a:t>
            </a:r>
            <a:endParaRPr lang="en-US" sz="4000" dirty="0">
              <a:solidFill>
                <a:schemeClr val="bg1">
                  <a:lumMod val="50000"/>
                </a:schemeClr>
              </a:solidFill>
              <a:latin typeface="Arial Black"/>
              <a:cs typeface="Arial Black"/>
            </a:endParaRPr>
          </a:p>
        </p:txBody>
      </p:sp>
      <p:sp>
        <p:nvSpPr>
          <p:cNvPr id="6" name="Oval 5"/>
          <p:cNvSpPr/>
          <p:nvPr/>
        </p:nvSpPr>
        <p:spPr>
          <a:xfrm>
            <a:off x="976985" y="386925"/>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54617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409" y="1391422"/>
            <a:ext cx="3661672" cy="1631216"/>
          </a:xfrm>
          <a:prstGeom prst="rect">
            <a:avLst/>
          </a:prstGeom>
        </p:spPr>
        <p:txBody>
          <a:bodyPr wrap="square">
            <a:spAutoFit/>
          </a:bodyPr>
          <a:lstStyle/>
          <a:p>
            <a:r>
              <a:rPr lang="en-US" sz="10000" dirty="0" smtClean="0">
                <a:solidFill>
                  <a:srgbClr val="FFFFFF"/>
                </a:solidFill>
                <a:latin typeface="Arial Black"/>
                <a:cs typeface="Arial Black"/>
              </a:rPr>
              <a:t>194</a:t>
            </a:r>
            <a:r>
              <a:rPr lang="en-US" sz="10000" dirty="0" smtClean="0">
                <a:solidFill>
                  <a:srgbClr val="FF0080"/>
                </a:solidFill>
                <a:latin typeface="Arial Black"/>
                <a:cs typeface="Arial Black"/>
              </a:rPr>
              <a:t>5</a:t>
            </a:r>
            <a:endParaRPr lang="en-US" sz="10000" dirty="0">
              <a:solidFill>
                <a:srgbClr val="FF0080"/>
              </a:solidFill>
              <a:latin typeface="Arial Black"/>
              <a:cs typeface="Arial Black"/>
            </a:endParaRPr>
          </a:p>
        </p:txBody>
      </p:sp>
    </p:spTree>
    <p:extLst>
      <p:ext uri="{BB962C8B-B14F-4D97-AF65-F5344CB8AC3E}">
        <p14:creationId xmlns:p14="http://schemas.microsoft.com/office/powerpoint/2010/main" val="1555405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119415" y="1389109"/>
            <a:ext cx="7105348" cy="4794583"/>
          </a:xfrm>
          <a:prstGeom prst="rect">
            <a:avLst/>
          </a:prstGeom>
        </p:spPr>
      </p:pic>
      <p:sp>
        <p:nvSpPr>
          <p:cNvPr id="3" name="Rectangle 2"/>
          <p:cNvSpPr/>
          <p:nvPr/>
        </p:nvSpPr>
        <p:spPr>
          <a:xfrm>
            <a:off x="1119415" y="6269337"/>
            <a:ext cx="7105348" cy="523220"/>
          </a:xfrm>
          <a:prstGeom prst="rect">
            <a:avLst/>
          </a:prstGeom>
        </p:spPr>
        <p:txBody>
          <a:bodyPr wrap="square">
            <a:spAutoFit/>
          </a:bodyPr>
          <a:lstStyle/>
          <a:p>
            <a:r>
              <a:rPr lang="cs-CZ" sz="1400" i="1" dirty="0" err="1">
                <a:solidFill>
                  <a:srgbClr val="FFFFFF"/>
                </a:solidFill>
              </a:rPr>
              <a:t>German</a:t>
            </a:r>
            <a:r>
              <a:rPr lang="cs-CZ" sz="1400" i="1" dirty="0">
                <a:solidFill>
                  <a:srgbClr val="FFFFFF"/>
                </a:solidFill>
              </a:rPr>
              <a:t> and </a:t>
            </a:r>
            <a:r>
              <a:rPr lang="cs-CZ" sz="1400" i="1" dirty="0" err="1">
                <a:solidFill>
                  <a:srgbClr val="FFFFFF"/>
                </a:solidFill>
              </a:rPr>
              <a:t>Polish</a:t>
            </a:r>
            <a:r>
              <a:rPr lang="cs-CZ" sz="1400" i="1" dirty="0">
                <a:solidFill>
                  <a:srgbClr val="FFFFFF"/>
                </a:solidFill>
              </a:rPr>
              <a:t> </a:t>
            </a:r>
            <a:r>
              <a:rPr lang="cs-CZ" sz="1400" i="1" dirty="0" err="1">
                <a:solidFill>
                  <a:srgbClr val="FFFFFF"/>
                </a:solidFill>
              </a:rPr>
              <a:t>Expulsion</a:t>
            </a:r>
            <a:r>
              <a:rPr lang="cs-CZ" sz="1400" i="1" dirty="0">
                <a:solidFill>
                  <a:srgbClr val="FFFFFF"/>
                </a:solidFill>
              </a:rPr>
              <a:t> and </a:t>
            </a:r>
            <a:r>
              <a:rPr lang="cs-CZ" sz="1400" i="1" dirty="0" err="1">
                <a:solidFill>
                  <a:srgbClr val="FFFFFF"/>
                </a:solidFill>
              </a:rPr>
              <a:t>Population</a:t>
            </a:r>
            <a:r>
              <a:rPr lang="cs-CZ" sz="1400" i="1" dirty="0">
                <a:solidFill>
                  <a:srgbClr val="FFFFFF"/>
                </a:solidFill>
              </a:rPr>
              <a:t> Transfer 1944 –1948 © </a:t>
            </a:r>
            <a:r>
              <a:rPr lang="cs-CZ" sz="1400" i="1" dirty="0" err="1">
                <a:solidFill>
                  <a:srgbClr val="FFFFFF"/>
                </a:solidFill>
              </a:rPr>
              <a:t>Netzwerk</a:t>
            </a:r>
            <a:r>
              <a:rPr lang="cs-CZ" sz="1400" i="1" dirty="0">
                <a:solidFill>
                  <a:srgbClr val="FFFFFF"/>
                </a:solidFill>
              </a:rPr>
              <a:t> </a:t>
            </a:r>
            <a:r>
              <a:rPr lang="cs-CZ" sz="1400" i="1" dirty="0" err="1" smtClean="0">
                <a:solidFill>
                  <a:srgbClr val="FFFFFF"/>
                </a:solidFill>
              </a:rPr>
              <a:t>Migration</a:t>
            </a:r>
            <a:r>
              <a:rPr lang="cs-CZ" sz="1400" i="1" dirty="0" smtClean="0">
                <a:solidFill>
                  <a:srgbClr val="FFFFFF"/>
                </a:solidFill>
              </a:rPr>
              <a:t/>
            </a:r>
            <a:br>
              <a:rPr lang="cs-CZ" sz="1400" i="1" dirty="0" smtClean="0">
                <a:solidFill>
                  <a:srgbClr val="FFFFFF"/>
                </a:solidFill>
              </a:rPr>
            </a:br>
            <a:r>
              <a:rPr lang="cs-CZ" sz="1400" i="1" dirty="0" smtClean="0">
                <a:solidFill>
                  <a:srgbClr val="FFFFFF"/>
                </a:solidFill>
              </a:rPr>
              <a:t>in </a:t>
            </a:r>
            <a:r>
              <a:rPr lang="cs-CZ" sz="1400" i="1" dirty="0" err="1">
                <a:solidFill>
                  <a:srgbClr val="FFFFFF"/>
                </a:solidFill>
              </a:rPr>
              <a:t>Europe</a:t>
            </a:r>
            <a:r>
              <a:rPr lang="cs-CZ" sz="1400" i="1" dirty="0">
                <a:solidFill>
                  <a:srgbClr val="FFFFFF"/>
                </a:solidFill>
              </a:rPr>
              <a:t> </a:t>
            </a:r>
            <a:r>
              <a:rPr lang="cs-CZ" sz="1400" i="1" dirty="0" err="1">
                <a:solidFill>
                  <a:srgbClr val="FFFFFF"/>
                </a:solidFill>
              </a:rPr>
              <a:t>e.V</a:t>
            </a:r>
            <a:r>
              <a:rPr lang="cs-CZ" sz="1400" i="1" dirty="0">
                <a:solidFill>
                  <a:srgbClr val="FFFFFF"/>
                </a:solidFill>
              </a:rPr>
              <a:t>.</a:t>
            </a:r>
          </a:p>
        </p:txBody>
      </p:sp>
      <p:sp>
        <p:nvSpPr>
          <p:cNvPr id="4" name="Rectangle 3"/>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1945</a:t>
            </a:r>
            <a:endParaRPr lang="en-US" sz="4000" dirty="0">
              <a:solidFill>
                <a:schemeClr val="bg1">
                  <a:lumMod val="50000"/>
                </a:schemeClr>
              </a:solidFill>
              <a:latin typeface="Arial Black"/>
              <a:cs typeface="Arial Black"/>
            </a:endParaRPr>
          </a:p>
        </p:txBody>
      </p:sp>
      <p:sp>
        <p:nvSpPr>
          <p:cNvPr id="5" name="Oval 4"/>
          <p:cNvSpPr/>
          <p:nvPr/>
        </p:nvSpPr>
        <p:spPr>
          <a:xfrm>
            <a:off x="976985" y="386925"/>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7634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1945</a:t>
            </a:r>
            <a:endParaRPr lang="en-US" sz="4000" dirty="0">
              <a:solidFill>
                <a:schemeClr val="bg1">
                  <a:lumMod val="50000"/>
                </a:schemeClr>
              </a:solidFill>
              <a:latin typeface="Arial Black"/>
              <a:cs typeface="Arial Black"/>
            </a:endParaRPr>
          </a:p>
        </p:txBody>
      </p:sp>
      <p:sp>
        <p:nvSpPr>
          <p:cNvPr id="5" name="Oval 4"/>
          <p:cNvSpPr/>
          <p:nvPr/>
        </p:nvSpPr>
        <p:spPr>
          <a:xfrm>
            <a:off x="976985" y="386925"/>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71097" y="1315692"/>
            <a:ext cx="8422141" cy="4955203"/>
          </a:xfrm>
          <a:prstGeom prst="rect">
            <a:avLst/>
          </a:prstGeom>
        </p:spPr>
        <p:txBody>
          <a:bodyPr wrap="square">
            <a:spAutoFit/>
          </a:bodyPr>
          <a:lstStyle/>
          <a:p>
            <a:r>
              <a:rPr lang="cs-CZ" sz="3000" b="1" dirty="0">
                <a:solidFill>
                  <a:srgbClr val="FF0080"/>
                </a:solidFill>
              </a:rPr>
              <a:t>První poválečné volby ve východní části Evropy </a:t>
            </a:r>
          </a:p>
          <a:p>
            <a:endParaRPr lang="cs-CZ" sz="2200" b="1" u="sng" dirty="0" smtClean="0">
              <a:solidFill>
                <a:schemeClr val="bg1"/>
              </a:solidFill>
            </a:endParaRPr>
          </a:p>
          <a:p>
            <a:r>
              <a:rPr lang="cs-CZ" sz="2200" dirty="0" smtClean="0">
                <a:solidFill>
                  <a:srgbClr val="FF0080"/>
                </a:solidFill>
              </a:rPr>
              <a:t>Maďarsko</a:t>
            </a:r>
            <a:r>
              <a:rPr lang="cs-CZ" sz="2200" dirty="0" smtClean="0">
                <a:solidFill>
                  <a:schemeClr val="bg1"/>
                </a:solidFill>
              </a:rPr>
              <a:t> </a:t>
            </a:r>
            <a:r>
              <a:rPr lang="cs-CZ" sz="2200" dirty="0">
                <a:solidFill>
                  <a:schemeClr val="bg1"/>
                </a:solidFill>
              </a:rPr>
              <a:t>(listopad 1945) </a:t>
            </a:r>
            <a:endParaRPr lang="cs-CZ" sz="2200" dirty="0" smtClean="0">
              <a:solidFill>
                <a:schemeClr val="bg1"/>
              </a:solidFill>
            </a:endParaRPr>
          </a:p>
          <a:p>
            <a:pPr marL="342900" indent="-342900"/>
            <a:r>
              <a:rPr lang="cs-CZ" sz="2200" dirty="0" smtClean="0">
                <a:solidFill>
                  <a:schemeClr val="bg1"/>
                </a:solidFill>
              </a:rPr>
              <a:t>vítězí </a:t>
            </a:r>
            <a:r>
              <a:rPr lang="cs-CZ" sz="2200" dirty="0">
                <a:solidFill>
                  <a:schemeClr val="bg1"/>
                </a:solidFill>
              </a:rPr>
              <a:t>malorolnická strana 60 %, komunisté 17 %</a:t>
            </a:r>
          </a:p>
          <a:p>
            <a:r>
              <a:rPr lang="cs-CZ" sz="2200" dirty="0" smtClean="0">
                <a:solidFill>
                  <a:srgbClr val="FF0080"/>
                </a:solidFill>
              </a:rPr>
              <a:t>Jugoslávie </a:t>
            </a:r>
            <a:r>
              <a:rPr lang="cs-CZ" sz="2200" dirty="0">
                <a:solidFill>
                  <a:schemeClr val="bg1"/>
                </a:solidFill>
              </a:rPr>
              <a:t>(listopad 1945) </a:t>
            </a:r>
            <a:endParaRPr lang="cs-CZ" sz="2200" dirty="0" smtClean="0">
              <a:solidFill>
                <a:schemeClr val="bg1"/>
              </a:solidFill>
            </a:endParaRPr>
          </a:p>
          <a:p>
            <a:r>
              <a:rPr lang="cs-CZ" sz="2200" dirty="0" smtClean="0">
                <a:solidFill>
                  <a:schemeClr val="bg1"/>
                </a:solidFill>
              </a:rPr>
              <a:t>Národní </a:t>
            </a:r>
            <a:r>
              <a:rPr lang="cs-CZ" sz="2200" dirty="0">
                <a:solidFill>
                  <a:schemeClr val="bg1"/>
                </a:solidFill>
              </a:rPr>
              <a:t>fronta Josipa </a:t>
            </a:r>
            <a:r>
              <a:rPr lang="cs-CZ" sz="2200" dirty="0" err="1">
                <a:solidFill>
                  <a:schemeClr val="bg1"/>
                </a:solidFill>
              </a:rPr>
              <a:t>Broze</a:t>
            </a:r>
            <a:r>
              <a:rPr lang="cs-CZ" sz="2200" dirty="0">
                <a:solidFill>
                  <a:schemeClr val="bg1"/>
                </a:solidFill>
              </a:rPr>
              <a:t> Tita dostala přes 90 %</a:t>
            </a:r>
          </a:p>
          <a:p>
            <a:r>
              <a:rPr lang="cs-CZ" sz="2200" dirty="0">
                <a:solidFill>
                  <a:srgbClr val="FF0080"/>
                </a:solidFill>
              </a:rPr>
              <a:t>Bulharsko</a:t>
            </a:r>
            <a:r>
              <a:rPr lang="cs-CZ" sz="2200" dirty="0">
                <a:solidFill>
                  <a:schemeClr val="bg1"/>
                </a:solidFill>
              </a:rPr>
              <a:t> (listopad 1945</a:t>
            </a:r>
            <a:r>
              <a:rPr lang="cs-CZ" sz="2200" dirty="0" smtClean="0">
                <a:solidFill>
                  <a:schemeClr val="bg1"/>
                </a:solidFill>
              </a:rPr>
              <a:t>)</a:t>
            </a:r>
            <a:br>
              <a:rPr lang="cs-CZ" sz="2200" dirty="0" smtClean="0">
                <a:solidFill>
                  <a:schemeClr val="bg1"/>
                </a:solidFill>
              </a:rPr>
            </a:br>
            <a:r>
              <a:rPr lang="cs-CZ" sz="2200" dirty="0" smtClean="0">
                <a:solidFill>
                  <a:schemeClr val="bg1"/>
                </a:solidFill>
              </a:rPr>
              <a:t>Strana </a:t>
            </a:r>
            <a:r>
              <a:rPr lang="cs-CZ" sz="2200" dirty="0">
                <a:solidFill>
                  <a:schemeClr val="bg1"/>
                </a:solidFill>
              </a:rPr>
              <a:t>vlasti, </a:t>
            </a:r>
            <a:r>
              <a:rPr lang="cs-CZ" sz="2200" dirty="0" smtClean="0">
                <a:solidFill>
                  <a:schemeClr val="bg1"/>
                </a:solidFill>
              </a:rPr>
              <a:t>sympatizující s komunisty, za </a:t>
            </a:r>
            <a:r>
              <a:rPr lang="cs-CZ" sz="2200" dirty="0">
                <a:solidFill>
                  <a:schemeClr val="bg1"/>
                </a:solidFill>
              </a:rPr>
              <a:t>použití násilí (kritika USA)</a:t>
            </a:r>
          </a:p>
          <a:p>
            <a:r>
              <a:rPr lang="cs-CZ" sz="2200" dirty="0">
                <a:solidFill>
                  <a:srgbClr val="FF0080"/>
                </a:solidFill>
              </a:rPr>
              <a:t>Albánie </a:t>
            </a:r>
            <a:r>
              <a:rPr lang="cs-CZ" sz="2200" dirty="0">
                <a:solidFill>
                  <a:schemeClr val="bg1"/>
                </a:solidFill>
              </a:rPr>
              <a:t>(prosinec </a:t>
            </a:r>
            <a:r>
              <a:rPr lang="cs-CZ" sz="2200" dirty="0" smtClean="0">
                <a:solidFill>
                  <a:schemeClr val="bg1"/>
                </a:solidFill>
              </a:rPr>
              <a:t>1945)</a:t>
            </a:r>
          </a:p>
          <a:p>
            <a:r>
              <a:rPr lang="cs-CZ" sz="2200" dirty="0" smtClean="0">
                <a:solidFill>
                  <a:schemeClr val="bg1"/>
                </a:solidFill>
              </a:rPr>
              <a:t>komunistická </a:t>
            </a:r>
            <a:r>
              <a:rPr lang="cs-CZ" sz="2200" dirty="0">
                <a:solidFill>
                  <a:schemeClr val="bg1"/>
                </a:solidFill>
              </a:rPr>
              <a:t>Demokratická </a:t>
            </a:r>
            <a:r>
              <a:rPr lang="cs-CZ" sz="2200" dirty="0" smtClean="0">
                <a:solidFill>
                  <a:schemeClr val="bg1"/>
                </a:solidFill>
              </a:rPr>
              <a:t>fronta</a:t>
            </a:r>
          </a:p>
          <a:p>
            <a:endParaRPr lang="cs-CZ" sz="2200" dirty="0" smtClean="0">
              <a:solidFill>
                <a:schemeClr val="bg1"/>
              </a:solidFill>
            </a:endParaRPr>
          </a:p>
          <a:p>
            <a:r>
              <a:rPr lang="cs-CZ" sz="2200" b="1" dirty="0" smtClean="0">
                <a:solidFill>
                  <a:srgbClr val="FF0080"/>
                </a:solidFill>
              </a:rPr>
              <a:t>1946</a:t>
            </a:r>
            <a:r>
              <a:rPr lang="cs-CZ" sz="2200" dirty="0" smtClean="0">
                <a:solidFill>
                  <a:schemeClr val="bg1"/>
                </a:solidFill>
              </a:rPr>
              <a:t> – vítězství komunistů ve volbách v Československu </a:t>
            </a:r>
          </a:p>
          <a:p>
            <a:r>
              <a:rPr lang="cs-CZ" sz="2200" b="1" dirty="0" smtClean="0">
                <a:solidFill>
                  <a:srgbClr val="FF0080"/>
                </a:solidFill>
              </a:rPr>
              <a:t>1947</a:t>
            </a:r>
            <a:r>
              <a:rPr lang="cs-CZ" sz="2200" dirty="0" smtClean="0">
                <a:solidFill>
                  <a:schemeClr val="bg1"/>
                </a:solidFill>
              </a:rPr>
              <a:t> – </a:t>
            </a:r>
            <a:r>
              <a:rPr lang="cs-CZ" sz="2200" dirty="0" smtClean="0">
                <a:solidFill>
                  <a:srgbClr val="FFFFFF"/>
                </a:solidFill>
              </a:rPr>
              <a:t>Maďarsko-sovětské </a:t>
            </a:r>
            <a:r>
              <a:rPr lang="cs-CZ" sz="2200" dirty="0">
                <a:solidFill>
                  <a:srgbClr val="FFFFFF"/>
                </a:solidFill>
              </a:rPr>
              <a:t>orgány zatýkají vítěze </a:t>
            </a:r>
            <a:r>
              <a:rPr lang="cs-CZ" sz="2200" dirty="0" smtClean="0">
                <a:solidFill>
                  <a:srgbClr val="FFFFFF"/>
                </a:solidFill>
              </a:rPr>
              <a:t>voleb</a:t>
            </a:r>
          </a:p>
          <a:p>
            <a:r>
              <a:rPr lang="cs-CZ" sz="2200" dirty="0" smtClean="0">
                <a:solidFill>
                  <a:srgbClr val="FFFFFF"/>
                </a:solidFill>
              </a:rPr>
              <a:t>	      Polsko </a:t>
            </a:r>
            <a:r>
              <a:rPr lang="cs-CZ" sz="2200" dirty="0">
                <a:solidFill>
                  <a:srgbClr val="FFFFFF"/>
                </a:solidFill>
              </a:rPr>
              <a:t>- zfalšované parlamentní volby</a:t>
            </a:r>
          </a:p>
        </p:txBody>
      </p:sp>
    </p:spTree>
    <p:extLst>
      <p:ext uri="{BB962C8B-B14F-4D97-AF65-F5344CB8AC3E}">
        <p14:creationId xmlns:p14="http://schemas.microsoft.com/office/powerpoint/2010/main" val="20992824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 Werner Bischof, Reichstag Building, Berlin"/>
          <p:cNvPicPr>
            <a:picLocks noChangeAspect="1" noChangeArrowheads="1"/>
          </p:cNvPicPr>
          <p:nvPr/>
        </p:nvPicPr>
        <p:blipFill rotWithShape="1">
          <a:blip r:embed="rId2">
            <a:lum bright="-72000" contrast="12000"/>
            <a:extLst>
              <a:ext uri="{28A0092B-C50C-407E-A947-70E740481C1C}">
                <a14:useLocalDpi xmlns:a14="http://schemas.microsoft.com/office/drawing/2010/main" val="0"/>
              </a:ext>
            </a:extLst>
          </a:blip>
          <a:srcRect b="39570"/>
          <a:stretch/>
        </p:blipFill>
        <p:spPr bwMode="auto">
          <a:xfrm>
            <a:off x="0" y="1214724"/>
            <a:ext cx="9144000" cy="56432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09451" y="1491824"/>
            <a:ext cx="8882144" cy="5093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cs-CZ" sz="2500" b="0" i="1" dirty="0">
                <a:solidFill>
                  <a:schemeClr val="bg1"/>
                </a:solidFill>
              </a:rPr>
              <a:t>„Co je teď Evropa? Hromada trosek, hřbitov, semeniště moru </a:t>
            </a:r>
            <a:r>
              <a:rPr lang="cs-CZ" sz="2500" b="0" i="1" dirty="0" smtClean="0">
                <a:solidFill>
                  <a:schemeClr val="bg1"/>
                </a:solidFill>
              </a:rPr>
              <a:t/>
            </a:r>
            <a:br>
              <a:rPr lang="cs-CZ" sz="2500" b="0" i="1" dirty="0" smtClean="0">
                <a:solidFill>
                  <a:schemeClr val="bg1"/>
                </a:solidFill>
              </a:rPr>
            </a:br>
            <a:r>
              <a:rPr lang="cs-CZ" sz="2500" b="0" i="1" dirty="0" smtClean="0">
                <a:solidFill>
                  <a:schemeClr val="bg1"/>
                </a:solidFill>
              </a:rPr>
              <a:t>a nenávisti“</a:t>
            </a:r>
            <a:endParaRPr lang="cs-CZ" sz="2500" b="0" i="1" dirty="0">
              <a:solidFill>
                <a:schemeClr val="bg1"/>
              </a:solidFill>
            </a:endParaRPr>
          </a:p>
          <a:p>
            <a:endParaRPr lang="cs-CZ" sz="2500" b="0" i="1" dirty="0">
              <a:solidFill>
                <a:schemeClr val="bg1"/>
              </a:solidFill>
            </a:endParaRPr>
          </a:p>
          <a:p>
            <a:r>
              <a:rPr lang="cs-CZ" sz="2500" b="0" i="1" dirty="0">
                <a:solidFill>
                  <a:schemeClr val="bg1"/>
                </a:solidFill>
              </a:rPr>
              <a:t>„Neexistuje na kontinentě jediná země, která by si zachovala naději </a:t>
            </a:r>
            <a:br>
              <a:rPr lang="cs-CZ" sz="2500" b="0" i="1" dirty="0">
                <a:solidFill>
                  <a:schemeClr val="bg1"/>
                </a:solidFill>
              </a:rPr>
            </a:br>
            <a:r>
              <a:rPr lang="cs-CZ" sz="2500" b="0" i="1" dirty="0">
                <a:solidFill>
                  <a:schemeClr val="bg1"/>
                </a:solidFill>
              </a:rPr>
              <a:t>v </a:t>
            </a:r>
            <a:r>
              <a:rPr lang="cs-CZ" sz="2500" b="0" i="1" dirty="0" smtClean="0">
                <a:solidFill>
                  <a:schemeClr val="bg1"/>
                </a:solidFill>
              </a:rPr>
              <a:t>budoucnost“</a:t>
            </a:r>
            <a:endParaRPr lang="cs-CZ" sz="2500" b="0" i="1" dirty="0">
              <a:solidFill>
                <a:schemeClr val="bg1"/>
              </a:solidFill>
            </a:endParaRPr>
          </a:p>
          <a:p>
            <a:endParaRPr lang="cs-CZ" sz="2500" b="0" i="1" dirty="0">
              <a:solidFill>
                <a:schemeClr val="bg1"/>
              </a:solidFill>
            </a:endParaRPr>
          </a:p>
          <a:p>
            <a:r>
              <a:rPr lang="cs-CZ" sz="2500" b="0" i="1" dirty="0">
                <a:solidFill>
                  <a:schemeClr val="bg1"/>
                </a:solidFill>
              </a:rPr>
              <a:t>„Miliony lidí ve městech jsou odsouzeny k pomalému </a:t>
            </a:r>
            <a:r>
              <a:rPr lang="cs-CZ" sz="2500" b="0" i="1" dirty="0" smtClean="0">
                <a:solidFill>
                  <a:schemeClr val="bg1"/>
                </a:solidFill>
              </a:rPr>
              <a:t>vyhladovění“</a:t>
            </a:r>
            <a:endParaRPr lang="cs-CZ" sz="2500" b="0" i="1" dirty="0">
              <a:solidFill>
                <a:schemeClr val="bg1"/>
              </a:solidFill>
            </a:endParaRPr>
          </a:p>
          <a:p>
            <a:endParaRPr lang="cs-CZ" sz="2500" b="0" i="1" dirty="0">
              <a:solidFill>
                <a:schemeClr val="bg1"/>
              </a:solidFill>
            </a:endParaRPr>
          </a:p>
          <a:p>
            <a:r>
              <a:rPr lang="cs-CZ" sz="2500" b="0" i="1" dirty="0">
                <a:solidFill>
                  <a:schemeClr val="bg1"/>
                </a:solidFill>
              </a:rPr>
              <a:t>„Stalin, rozhlížeje se po Evropě, vidí nejlepší způsob, jak prosazovat sovětské zájmy, v tom, že prostě nechá věcem volný </a:t>
            </a:r>
            <a:r>
              <a:rPr lang="cs-CZ" sz="2500" b="0" i="1" dirty="0" smtClean="0">
                <a:solidFill>
                  <a:schemeClr val="bg1"/>
                </a:solidFill>
              </a:rPr>
              <a:t>průběh“</a:t>
            </a:r>
            <a:endParaRPr lang="cs-CZ" sz="2500" b="0" i="1" dirty="0">
              <a:solidFill>
                <a:schemeClr val="bg1"/>
              </a:solidFill>
            </a:endParaRPr>
          </a:p>
          <a:p>
            <a:endParaRPr lang="cs-CZ" sz="2500" b="0" i="1" dirty="0">
              <a:solidFill>
                <a:schemeClr val="bg1"/>
              </a:solidFill>
            </a:endParaRPr>
          </a:p>
          <a:p>
            <a:r>
              <a:rPr lang="cs-CZ" sz="2500" b="0" i="1" dirty="0" smtClean="0">
                <a:solidFill>
                  <a:schemeClr val="bg1"/>
                </a:solidFill>
              </a:rPr>
              <a:t>„Toto </a:t>
            </a:r>
            <a:r>
              <a:rPr lang="cs-CZ" sz="2500" b="0" i="1" dirty="0">
                <a:solidFill>
                  <a:schemeClr val="bg1"/>
                </a:solidFill>
              </a:rPr>
              <a:t>je onen druh krize, na které komunismus </a:t>
            </a:r>
            <a:r>
              <a:rPr lang="cs-CZ" sz="2500" b="0" i="1" dirty="0" smtClean="0">
                <a:solidFill>
                  <a:schemeClr val="bg1"/>
                </a:solidFill>
              </a:rPr>
              <a:t>vzkvétá“   </a:t>
            </a:r>
            <a:endParaRPr lang="cs-CZ" sz="2500" b="0" i="1" dirty="0">
              <a:solidFill>
                <a:schemeClr val="bg1"/>
              </a:solidFill>
            </a:endParaRPr>
          </a:p>
          <a:p>
            <a:endParaRPr lang="cs-CZ" sz="2500" b="0" i="1" dirty="0">
              <a:solidFill>
                <a:schemeClr val="bg1"/>
              </a:solidFill>
            </a:endParaRPr>
          </a:p>
        </p:txBody>
      </p:sp>
    </p:spTree>
    <p:extLst>
      <p:ext uri="{BB962C8B-B14F-4D97-AF65-F5344CB8AC3E}">
        <p14:creationId xmlns:p14="http://schemas.microsoft.com/office/powerpoint/2010/main" val="21967884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5521" y="1287299"/>
            <a:ext cx="7438008" cy="5451623"/>
          </a:xfrm>
          <a:prstGeom prst="rect">
            <a:avLst/>
          </a:prstGeom>
        </p:spPr>
      </p:pic>
    </p:spTree>
    <p:extLst>
      <p:ext uri="{BB962C8B-B14F-4D97-AF65-F5344CB8AC3E}">
        <p14:creationId xmlns:p14="http://schemas.microsoft.com/office/powerpoint/2010/main" val="4947927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409" y="1391422"/>
            <a:ext cx="3661672" cy="1631216"/>
          </a:xfrm>
          <a:prstGeom prst="rect">
            <a:avLst/>
          </a:prstGeom>
        </p:spPr>
        <p:txBody>
          <a:bodyPr wrap="square">
            <a:spAutoFit/>
          </a:bodyPr>
          <a:lstStyle/>
          <a:p>
            <a:r>
              <a:rPr lang="en-US" sz="10000" dirty="0" smtClean="0">
                <a:solidFill>
                  <a:srgbClr val="FFFFFF"/>
                </a:solidFill>
                <a:latin typeface="Arial Black"/>
                <a:cs typeface="Arial Black"/>
              </a:rPr>
              <a:t>194</a:t>
            </a:r>
            <a:r>
              <a:rPr lang="en-US" sz="10000" dirty="0">
                <a:solidFill>
                  <a:srgbClr val="FF0080"/>
                </a:solidFill>
                <a:latin typeface="Arial Black"/>
                <a:cs typeface="Arial Black"/>
              </a:rPr>
              <a:t>6</a:t>
            </a:r>
          </a:p>
        </p:txBody>
      </p:sp>
    </p:spTree>
    <p:extLst>
      <p:ext uri="{BB962C8B-B14F-4D97-AF65-F5344CB8AC3E}">
        <p14:creationId xmlns:p14="http://schemas.microsoft.com/office/powerpoint/2010/main" val="11194214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1999" y="1357313"/>
            <a:ext cx="6553200" cy="523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Rectangle 5"/>
          <p:cNvSpPr>
            <a:spLocks noChangeArrowheads="1"/>
          </p:cNvSpPr>
          <p:nvPr/>
        </p:nvSpPr>
        <p:spPr bwMode="auto">
          <a:xfrm>
            <a:off x="4676549" y="6613525"/>
            <a:ext cx="32305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cs-CZ" sz="1000" b="0">
                <a:solidFill>
                  <a:schemeClr val="bg1"/>
                </a:solidFill>
              </a:rPr>
              <a:t>http://www.johndclare.net/images/Soviet_takeover.GIF</a:t>
            </a:r>
          </a:p>
        </p:txBody>
      </p:sp>
      <p:sp>
        <p:nvSpPr>
          <p:cNvPr id="4" name="Rectangle 3"/>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1946</a:t>
            </a:r>
            <a:endParaRPr lang="en-US" sz="4000" dirty="0">
              <a:solidFill>
                <a:schemeClr val="bg1">
                  <a:lumMod val="50000"/>
                </a:schemeClr>
              </a:solidFill>
              <a:latin typeface="Arial Black"/>
              <a:cs typeface="Arial Black"/>
            </a:endParaRPr>
          </a:p>
        </p:txBody>
      </p:sp>
      <p:sp>
        <p:nvSpPr>
          <p:cNvPr id="5" name="Oval 4"/>
          <p:cNvSpPr/>
          <p:nvPr/>
        </p:nvSpPr>
        <p:spPr>
          <a:xfrm>
            <a:off x="976985" y="386925"/>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55110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371098" y="1348921"/>
            <a:ext cx="426499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cs-CZ" sz="3000" dirty="0">
                <a:solidFill>
                  <a:schemeClr val="bg1"/>
                </a:solidFill>
                <a:latin typeface="Arial Black" charset="0"/>
              </a:rPr>
              <a:t>Rozpory mezi vítězi</a:t>
            </a:r>
            <a:endParaRPr lang="cs-CZ" sz="3000" b="0" dirty="0">
              <a:solidFill>
                <a:schemeClr val="bg1"/>
              </a:solidFill>
              <a:latin typeface="Arial Black" charset="0"/>
            </a:endParaRPr>
          </a:p>
        </p:txBody>
      </p:sp>
      <p:sp>
        <p:nvSpPr>
          <p:cNvPr id="3" name="Rectangle 2"/>
          <p:cNvSpPr/>
          <p:nvPr/>
        </p:nvSpPr>
        <p:spPr>
          <a:xfrm>
            <a:off x="371097" y="1902919"/>
            <a:ext cx="8422141" cy="4832092"/>
          </a:xfrm>
          <a:prstGeom prst="rect">
            <a:avLst/>
          </a:prstGeom>
        </p:spPr>
        <p:txBody>
          <a:bodyPr wrap="square">
            <a:spAutoFit/>
          </a:bodyPr>
          <a:lstStyle/>
          <a:p>
            <a:r>
              <a:rPr lang="cs-CZ" sz="2800" b="1" dirty="0">
                <a:solidFill>
                  <a:srgbClr val="FF0080"/>
                </a:solidFill>
              </a:rPr>
              <a:t>USA </a:t>
            </a:r>
            <a:r>
              <a:rPr lang="cs-CZ" sz="2800" b="1" dirty="0" smtClean="0">
                <a:solidFill>
                  <a:srgbClr val="FF0080"/>
                </a:solidFill>
              </a:rPr>
              <a:t> x  </a:t>
            </a:r>
            <a:r>
              <a:rPr lang="cs-CZ" sz="2800" b="1" dirty="0">
                <a:solidFill>
                  <a:srgbClr val="FF0080"/>
                </a:solidFill>
              </a:rPr>
              <a:t>SSSR </a:t>
            </a:r>
          </a:p>
          <a:p>
            <a:r>
              <a:rPr lang="cs-CZ" sz="2200" dirty="0">
                <a:solidFill>
                  <a:schemeClr val="bg1"/>
                </a:solidFill>
              </a:rPr>
              <a:t>napětí mezi Moskvou a Washingtonem na bodu zlomu </a:t>
            </a:r>
          </a:p>
          <a:p>
            <a:r>
              <a:rPr lang="cs-CZ" sz="2200" b="1" dirty="0">
                <a:solidFill>
                  <a:srgbClr val="FF0080"/>
                </a:solidFill>
              </a:rPr>
              <a:t>Írán</a:t>
            </a:r>
            <a:r>
              <a:rPr lang="cs-CZ" sz="2200" dirty="0">
                <a:solidFill>
                  <a:schemeClr val="bg1"/>
                </a:solidFill>
              </a:rPr>
              <a:t>: </a:t>
            </a:r>
            <a:r>
              <a:rPr lang="cs-CZ" sz="2200" dirty="0" smtClean="0">
                <a:solidFill>
                  <a:schemeClr val="bg1"/>
                </a:solidFill>
              </a:rPr>
              <a:t>sověti </a:t>
            </a:r>
            <a:r>
              <a:rPr lang="cs-CZ" sz="2200" dirty="0">
                <a:solidFill>
                  <a:schemeClr val="bg1"/>
                </a:solidFill>
              </a:rPr>
              <a:t>odmítají dohodu stáhnout své jednotky z Íránu po skončení války - nakonec ustoupí</a:t>
            </a:r>
          </a:p>
          <a:p>
            <a:r>
              <a:rPr lang="cs-CZ" sz="2200" b="1" dirty="0">
                <a:solidFill>
                  <a:srgbClr val="FF0080"/>
                </a:solidFill>
              </a:rPr>
              <a:t>Řecko</a:t>
            </a:r>
            <a:r>
              <a:rPr lang="cs-CZ" sz="2200" dirty="0">
                <a:solidFill>
                  <a:schemeClr val="bg1"/>
                </a:solidFill>
              </a:rPr>
              <a:t>: na pokraji občanské války, podpora místních komunistů </a:t>
            </a:r>
            <a:r>
              <a:rPr lang="cs-CZ" sz="2200" dirty="0" smtClean="0">
                <a:solidFill>
                  <a:schemeClr val="bg1"/>
                </a:solidFill>
              </a:rPr>
              <a:t>Stalinem</a:t>
            </a:r>
            <a:endParaRPr lang="cs-CZ" sz="2200" dirty="0">
              <a:solidFill>
                <a:schemeClr val="bg1"/>
              </a:solidFill>
            </a:endParaRPr>
          </a:p>
          <a:p>
            <a:r>
              <a:rPr lang="cs-CZ" sz="2200" b="1" dirty="0">
                <a:solidFill>
                  <a:srgbClr val="FF0080"/>
                </a:solidFill>
              </a:rPr>
              <a:t>SSSR</a:t>
            </a:r>
            <a:r>
              <a:rPr lang="cs-CZ" sz="2200" dirty="0">
                <a:solidFill>
                  <a:schemeClr val="bg1"/>
                </a:solidFill>
              </a:rPr>
              <a:t> vznáší nárok na turecké </a:t>
            </a:r>
            <a:r>
              <a:rPr lang="cs-CZ" sz="2200" dirty="0">
                <a:solidFill>
                  <a:srgbClr val="FF0080"/>
                </a:solidFill>
              </a:rPr>
              <a:t>úžiny Bospor a Dardanely </a:t>
            </a:r>
            <a:r>
              <a:rPr lang="cs-CZ" sz="2200" dirty="0">
                <a:solidFill>
                  <a:schemeClr val="bg1"/>
                </a:solidFill>
              </a:rPr>
              <a:t>&gt; Americká demonstrace síly – vyslání zvláštní námořní jednotky v čele s největší letadlovou lodí na světě Franklin D. Roosevelt a bitevní lodí </a:t>
            </a:r>
            <a:r>
              <a:rPr lang="cs-CZ" sz="2200" dirty="0" smtClean="0">
                <a:solidFill>
                  <a:schemeClr val="bg1"/>
                </a:solidFill>
              </a:rPr>
              <a:t>Missouri</a:t>
            </a:r>
            <a:endParaRPr lang="cs-CZ" sz="2200" dirty="0">
              <a:solidFill>
                <a:schemeClr val="bg1"/>
              </a:solidFill>
            </a:endParaRPr>
          </a:p>
          <a:p>
            <a:endParaRPr lang="cs-CZ" sz="2200" dirty="0" smtClean="0">
              <a:solidFill>
                <a:schemeClr val="bg1"/>
              </a:solidFill>
            </a:endParaRPr>
          </a:p>
          <a:p>
            <a:endParaRPr lang="cs-CZ" sz="2200" dirty="0">
              <a:solidFill>
                <a:schemeClr val="bg1"/>
              </a:solidFill>
            </a:endParaRPr>
          </a:p>
          <a:p>
            <a:r>
              <a:rPr lang="cs-CZ" sz="2800" i="1" dirty="0">
                <a:solidFill>
                  <a:srgbClr val="FF0080"/>
                </a:solidFill>
              </a:rPr>
              <a:t>„Nebude-li Rusko čelit železné pěsti a silným slovům… je zaděláno na další válku.“ </a:t>
            </a:r>
          </a:p>
          <a:p>
            <a:pPr algn="r"/>
            <a:r>
              <a:rPr lang="cs-CZ" sz="2200" dirty="0" err="1">
                <a:solidFill>
                  <a:schemeClr val="bg1"/>
                </a:solidFill>
              </a:rPr>
              <a:t>Harry</a:t>
            </a:r>
            <a:r>
              <a:rPr lang="cs-CZ" sz="2200" dirty="0">
                <a:solidFill>
                  <a:schemeClr val="bg1"/>
                </a:solidFill>
              </a:rPr>
              <a:t> S. Truman </a:t>
            </a:r>
          </a:p>
        </p:txBody>
      </p:sp>
      <p:sp>
        <p:nvSpPr>
          <p:cNvPr id="4" name="Rectangle 3"/>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1946</a:t>
            </a:r>
            <a:endParaRPr lang="en-US" sz="4000" dirty="0">
              <a:solidFill>
                <a:schemeClr val="bg1">
                  <a:lumMod val="50000"/>
                </a:schemeClr>
              </a:solidFill>
              <a:latin typeface="Arial Black"/>
              <a:cs typeface="Arial Black"/>
            </a:endParaRPr>
          </a:p>
        </p:txBody>
      </p:sp>
      <p:sp>
        <p:nvSpPr>
          <p:cNvPr id="5" name="Oval 4"/>
          <p:cNvSpPr/>
          <p:nvPr/>
        </p:nvSpPr>
        <p:spPr>
          <a:xfrm>
            <a:off x="976985" y="386925"/>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28402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ChangeArrowheads="1"/>
          </p:cNvSpPr>
          <p:nvPr/>
        </p:nvSpPr>
        <p:spPr bwMode="auto">
          <a:xfrm>
            <a:off x="4840968" y="5767336"/>
            <a:ext cx="6480175"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cs-CZ" sz="3000" dirty="0" smtClean="0">
                <a:solidFill>
                  <a:schemeClr val="bg1"/>
                </a:solidFill>
                <a:latin typeface="Arial Black" charset="0"/>
              </a:rPr>
              <a:t>projev </a:t>
            </a:r>
            <a:r>
              <a:rPr lang="cs-CZ" sz="3000" dirty="0">
                <a:solidFill>
                  <a:schemeClr val="bg1"/>
                </a:solidFill>
                <a:latin typeface="Arial Black" charset="0"/>
              </a:rPr>
              <a:t>ve </a:t>
            </a:r>
            <a:r>
              <a:rPr lang="cs-CZ" sz="3000" b="0" dirty="0" err="1" smtClean="0">
                <a:solidFill>
                  <a:schemeClr val="bg1"/>
                </a:solidFill>
                <a:latin typeface="Arial Black" charset="0"/>
              </a:rPr>
              <a:t>Fultonu</a:t>
            </a:r>
            <a:r>
              <a:rPr lang="cs-CZ" sz="3000" b="0" dirty="0" smtClean="0">
                <a:solidFill>
                  <a:schemeClr val="bg1"/>
                </a:solidFill>
                <a:latin typeface="Arial Black" charset="0"/>
              </a:rPr>
              <a:t> </a:t>
            </a:r>
          </a:p>
          <a:p>
            <a:r>
              <a:rPr lang="cs-CZ" sz="2000" b="0" dirty="0" smtClean="0">
                <a:solidFill>
                  <a:schemeClr val="bg1"/>
                </a:solidFill>
                <a:latin typeface="Calibri"/>
                <a:cs typeface="Calibri"/>
              </a:rPr>
              <a:t>(</a:t>
            </a:r>
            <a:r>
              <a:rPr lang="cs-CZ" sz="2000" b="0" dirty="0">
                <a:solidFill>
                  <a:schemeClr val="bg1"/>
                </a:solidFill>
                <a:latin typeface="Calibri"/>
                <a:cs typeface="Calibri"/>
              </a:rPr>
              <a:t>5. </a:t>
            </a:r>
            <a:r>
              <a:rPr lang="cs-CZ" sz="2000" b="0" dirty="0" smtClean="0">
                <a:solidFill>
                  <a:schemeClr val="bg1"/>
                </a:solidFill>
                <a:latin typeface="Calibri"/>
                <a:cs typeface="Calibri"/>
              </a:rPr>
              <a:t>březen 1946</a:t>
            </a:r>
            <a:r>
              <a:rPr lang="cs-CZ" sz="2000" b="0" dirty="0">
                <a:solidFill>
                  <a:schemeClr val="bg1"/>
                </a:solidFill>
                <a:latin typeface="Calibri"/>
                <a:cs typeface="Calibri"/>
              </a:rPr>
              <a:t>)</a:t>
            </a:r>
          </a:p>
        </p:txBody>
      </p:sp>
      <p:sp>
        <p:nvSpPr>
          <p:cNvPr id="4" name="Rectangle 6"/>
          <p:cNvSpPr>
            <a:spLocks noChangeArrowheads="1"/>
          </p:cNvSpPr>
          <p:nvPr/>
        </p:nvSpPr>
        <p:spPr bwMode="auto">
          <a:xfrm>
            <a:off x="232683" y="5767336"/>
            <a:ext cx="4496556"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cs-CZ" sz="3500" dirty="0">
                <a:solidFill>
                  <a:srgbClr val="FF0080"/>
                </a:solidFill>
                <a:latin typeface="Arial Black" charset="0"/>
              </a:rPr>
              <a:t>Winston </a:t>
            </a:r>
            <a:r>
              <a:rPr lang="cs-CZ" sz="3500" dirty="0" smtClean="0">
                <a:solidFill>
                  <a:srgbClr val="FF0080"/>
                </a:solidFill>
                <a:latin typeface="Arial Black" charset="0"/>
              </a:rPr>
              <a:t>Churchill</a:t>
            </a:r>
            <a:endParaRPr lang="cs-CZ" sz="3500" b="0" dirty="0">
              <a:solidFill>
                <a:srgbClr val="FF0080"/>
              </a:solidFill>
              <a:latin typeface="Arial Black" charset="0"/>
            </a:endParaRPr>
          </a:p>
        </p:txBody>
      </p:sp>
      <p:pic>
        <p:nvPicPr>
          <p:cNvPr id="5" name="Picture 4"/>
          <p:cNvPicPr>
            <a:picLocks noChangeAspect="1"/>
          </p:cNvPicPr>
          <p:nvPr/>
        </p:nvPicPr>
        <p:blipFill rotWithShape="1">
          <a:blip r:embed="rId2"/>
          <a:srcRect t="24087"/>
          <a:stretch/>
        </p:blipFill>
        <p:spPr>
          <a:xfrm>
            <a:off x="768047" y="1444150"/>
            <a:ext cx="7626048" cy="4323185"/>
          </a:xfrm>
          <a:prstGeom prst="rect">
            <a:avLst/>
          </a:prstGeom>
        </p:spPr>
      </p:pic>
      <p:sp>
        <p:nvSpPr>
          <p:cNvPr id="6" name="Rectangle 5"/>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1946</a:t>
            </a:r>
            <a:endParaRPr lang="en-US" sz="4000" dirty="0">
              <a:solidFill>
                <a:schemeClr val="bg1">
                  <a:lumMod val="50000"/>
                </a:schemeClr>
              </a:solidFill>
              <a:latin typeface="Arial Black"/>
              <a:cs typeface="Arial Black"/>
            </a:endParaRPr>
          </a:p>
        </p:txBody>
      </p:sp>
      <p:sp>
        <p:nvSpPr>
          <p:cNvPr id="7" name="Oval 6"/>
          <p:cNvSpPr/>
          <p:nvPr/>
        </p:nvSpPr>
        <p:spPr>
          <a:xfrm>
            <a:off x="421729" y="386925"/>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08298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229809" y="1594002"/>
            <a:ext cx="8829523"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cs-CZ" sz="2000" i="1" dirty="0">
                <a:solidFill>
                  <a:schemeClr val="bg1"/>
                </a:solidFill>
              </a:rPr>
              <a:t>„...</a:t>
            </a:r>
            <a:r>
              <a:rPr lang="cs-CZ" sz="2000" b="0" i="1" dirty="0">
                <a:solidFill>
                  <a:schemeClr val="bg1"/>
                </a:solidFill>
              </a:rPr>
              <a:t>Od Štětína na Baltu až po Terst na Jadranu byla napříč celým kontinentem spuštěna </a:t>
            </a:r>
            <a:r>
              <a:rPr lang="cs-CZ" sz="2000" b="1" i="1" dirty="0">
                <a:solidFill>
                  <a:srgbClr val="FF0080"/>
                </a:solidFill>
              </a:rPr>
              <a:t>železná opona</a:t>
            </a:r>
            <a:r>
              <a:rPr lang="cs-CZ" sz="2000" b="0" i="1" dirty="0">
                <a:solidFill>
                  <a:schemeClr val="bg1"/>
                </a:solidFill>
              </a:rPr>
              <a:t>. Za touto linií leží všechna hlavní města starých států střední a východní Evropy. Varšava, Berlín, Praha, Vídeň, Budapešť, Bělehrad, Bukurešť a Sofie, všechna tato proslulá města i s obyvatelstvem jejich zemí se ocitla v oblasti, kterou musím nazvat sovětskou sférou a všechna jsou vystavena </a:t>
            </a:r>
            <a:r>
              <a:rPr lang="cs-CZ" sz="2000" b="0" i="1" dirty="0" smtClean="0">
                <a:solidFill>
                  <a:schemeClr val="bg1"/>
                </a:solidFill>
              </a:rPr>
              <a:t>nejen</a:t>
            </a:r>
            <a:br>
              <a:rPr lang="cs-CZ" sz="2000" b="0" i="1" dirty="0" smtClean="0">
                <a:solidFill>
                  <a:schemeClr val="bg1"/>
                </a:solidFill>
              </a:rPr>
            </a:br>
            <a:r>
              <a:rPr lang="cs-CZ" sz="2000" b="0" i="1" dirty="0" smtClean="0">
                <a:solidFill>
                  <a:schemeClr val="bg1"/>
                </a:solidFill>
              </a:rPr>
              <a:t>té </a:t>
            </a:r>
            <a:r>
              <a:rPr lang="cs-CZ" sz="2000" b="0" i="1" dirty="0">
                <a:solidFill>
                  <a:schemeClr val="bg1"/>
                </a:solidFill>
              </a:rPr>
              <a:t>či oné formě sovětského vlivu, ale i vysoké a v mnoha případech rostoucí míře ovládání z Moskvy</a:t>
            </a:r>
            <a:r>
              <a:rPr lang="cs-CZ" sz="2000" b="0" i="1" dirty="0" smtClean="0">
                <a:solidFill>
                  <a:schemeClr val="bg1"/>
                </a:solidFill>
              </a:rPr>
              <a:t>… Komunistické </a:t>
            </a:r>
            <a:r>
              <a:rPr lang="cs-CZ" sz="2000" b="0" i="1" dirty="0">
                <a:solidFill>
                  <a:schemeClr val="bg1"/>
                </a:solidFill>
              </a:rPr>
              <a:t>strany, které byly v těchto zemích velice malé, získaly postavení a moc zdaleka přesahující počet jejich </a:t>
            </a:r>
            <a:r>
              <a:rPr lang="cs-CZ" sz="2000" b="0" i="1" dirty="0" smtClean="0">
                <a:solidFill>
                  <a:schemeClr val="bg1"/>
                </a:solidFill>
              </a:rPr>
              <a:t>členů</a:t>
            </a:r>
            <a:r>
              <a:rPr lang="cs-CZ" sz="2000" i="1" dirty="0" smtClean="0">
                <a:solidFill>
                  <a:schemeClr val="bg1"/>
                </a:solidFill>
              </a:rPr>
              <a:t> </a:t>
            </a:r>
            <a:r>
              <a:rPr lang="cs-CZ" sz="2000" b="0" i="1" dirty="0" smtClean="0">
                <a:solidFill>
                  <a:schemeClr val="bg1"/>
                </a:solidFill>
              </a:rPr>
              <a:t>a </a:t>
            </a:r>
            <a:r>
              <a:rPr lang="cs-CZ" sz="2000" b="0" i="1" dirty="0">
                <a:solidFill>
                  <a:schemeClr val="bg1"/>
                </a:solidFill>
              </a:rPr>
              <a:t>ze všech sil se snaží prosadit totalitní vládu. Téměř ve všech případech byl nastolen policejní stát </a:t>
            </a:r>
            <a:r>
              <a:rPr lang="cs-CZ" sz="2000" b="0" i="1" dirty="0" smtClean="0">
                <a:solidFill>
                  <a:schemeClr val="bg1"/>
                </a:solidFill>
              </a:rPr>
              <a:t/>
            </a:r>
            <a:br>
              <a:rPr lang="cs-CZ" sz="2000" b="0" i="1" dirty="0" smtClean="0">
                <a:solidFill>
                  <a:schemeClr val="bg1"/>
                </a:solidFill>
              </a:rPr>
            </a:br>
            <a:r>
              <a:rPr lang="cs-CZ" sz="2000" b="0" i="1" dirty="0" smtClean="0">
                <a:solidFill>
                  <a:schemeClr val="bg1"/>
                </a:solidFill>
              </a:rPr>
              <a:t>a </a:t>
            </a:r>
            <a:r>
              <a:rPr lang="cs-CZ" sz="2000" b="0" i="1" dirty="0">
                <a:solidFill>
                  <a:schemeClr val="bg1"/>
                </a:solidFill>
              </a:rPr>
              <a:t>prozatím nikde, s výjimkou Československa, neexistuje skutečná demokracie</a:t>
            </a:r>
            <a:r>
              <a:rPr lang="cs-CZ" sz="2000" b="0" i="1" dirty="0" smtClean="0">
                <a:solidFill>
                  <a:schemeClr val="bg1"/>
                </a:solidFill>
              </a:rPr>
              <a:t>… </a:t>
            </a:r>
            <a:r>
              <a:rPr lang="cs-CZ" sz="2000" i="1" dirty="0">
                <a:solidFill>
                  <a:schemeClr val="bg1"/>
                </a:solidFill>
              </a:rPr>
              <a:t> </a:t>
            </a:r>
            <a:r>
              <a:rPr lang="cs-CZ" sz="2000" i="1" dirty="0" smtClean="0">
                <a:solidFill>
                  <a:schemeClr val="bg1"/>
                </a:solidFill>
              </a:rPr>
              <a:t/>
            </a:r>
            <a:br>
              <a:rPr lang="cs-CZ" sz="2000" i="1" dirty="0" smtClean="0">
                <a:solidFill>
                  <a:schemeClr val="bg1"/>
                </a:solidFill>
              </a:rPr>
            </a:br>
            <a:endParaRPr lang="cs-CZ" sz="2000" i="1" dirty="0" smtClean="0">
              <a:solidFill>
                <a:schemeClr val="bg1"/>
              </a:solidFill>
            </a:endParaRPr>
          </a:p>
          <a:p>
            <a:r>
              <a:rPr lang="cs-CZ" sz="2000" i="1" dirty="0" smtClean="0">
                <a:solidFill>
                  <a:schemeClr val="bg1"/>
                </a:solidFill>
              </a:rPr>
              <a:t>Na </a:t>
            </a:r>
            <a:r>
              <a:rPr lang="cs-CZ" sz="2000" i="1" dirty="0">
                <a:solidFill>
                  <a:schemeClr val="bg1"/>
                </a:solidFill>
              </a:rPr>
              <a:t>základě toho, co jsem viděl u našich ruských přátel a spojenců během války, jsem přesvědčen, že </a:t>
            </a:r>
            <a:r>
              <a:rPr lang="cs-CZ" sz="2000" b="1" i="1" dirty="0">
                <a:solidFill>
                  <a:srgbClr val="FF0080"/>
                </a:solidFill>
              </a:rPr>
              <a:t>neexistuje nic, co obdivují více než sílu a neexistuje nic, k </a:t>
            </a:r>
            <a:r>
              <a:rPr lang="cs-CZ" sz="2000" b="1" i="1" dirty="0" smtClean="0">
                <a:solidFill>
                  <a:srgbClr val="FF0080"/>
                </a:solidFill>
              </a:rPr>
              <a:t>čemu</a:t>
            </a:r>
            <a:br>
              <a:rPr lang="cs-CZ" sz="2000" b="1" i="1" dirty="0" smtClean="0">
                <a:solidFill>
                  <a:srgbClr val="FF0080"/>
                </a:solidFill>
              </a:rPr>
            </a:br>
            <a:r>
              <a:rPr lang="cs-CZ" sz="2000" b="1" i="1" dirty="0" smtClean="0">
                <a:solidFill>
                  <a:srgbClr val="FF0080"/>
                </a:solidFill>
              </a:rPr>
              <a:t>by </a:t>
            </a:r>
            <a:r>
              <a:rPr lang="cs-CZ" sz="2000" b="1" i="1" dirty="0">
                <a:solidFill>
                  <a:srgbClr val="FF0080"/>
                </a:solidFill>
              </a:rPr>
              <a:t>měli menší vážnost než je slabost, zvláště pak vojenská slabost. Proto je naše stará doktrína rovnováhy sil </a:t>
            </a:r>
            <a:r>
              <a:rPr lang="cs-CZ" sz="2000" b="1" i="1" dirty="0" smtClean="0">
                <a:solidFill>
                  <a:srgbClr val="FF0080"/>
                </a:solidFill>
              </a:rPr>
              <a:t>mylná.</a:t>
            </a:r>
            <a:r>
              <a:rPr lang="cs-CZ" sz="2000" i="1" dirty="0" smtClean="0">
                <a:solidFill>
                  <a:schemeClr val="bg1"/>
                </a:solidFill>
              </a:rPr>
              <a:t>“</a:t>
            </a:r>
            <a:endParaRPr lang="cs-CZ" sz="2000" i="1" dirty="0">
              <a:solidFill>
                <a:schemeClr val="bg1"/>
              </a:solidFill>
            </a:endParaRPr>
          </a:p>
        </p:txBody>
      </p:sp>
      <p:sp>
        <p:nvSpPr>
          <p:cNvPr id="9" name="Rectangle 8"/>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1946</a:t>
            </a:r>
            <a:endParaRPr lang="en-US" sz="4000" dirty="0">
              <a:solidFill>
                <a:schemeClr val="bg1">
                  <a:lumMod val="50000"/>
                </a:schemeClr>
              </a:solidFill>
              <a:latin typeface="Arial Black"/>
              <a:cs typeface="Arial Black"/>
            </a:endParaRPr>
          </a:p>
        </p:txBody>
      </p:sp>
      <p:sp>
        <p:nvSpPr>
          <p:cNvPr id="10" name="Oval 9"/>
          <p:cNvSpPr/>
          <p:nvPr/>
        </p:nvSpPr>
        <p:spPr>
          <a:xfrm>
            <a:off x="421729" y="386925"/>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40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1946</a:t>
            </a:r>
            <a:endParaRPr lang="en-US" sz="4000" dirty="0">
              <a:solidFill>
                <a:schemeClr val="bg1">
                  <a:lumMod val="50000"/>
                </a:schemeClr>
              </a:solidFill>
              <a:latin typeface="Arial Black"/>
              <a:cs typeface="Arial Black"/>
            </a:endParaRPr>
          </a:p>
        </p:txBody>
      </p:sp>
      <p:sp>
        <p:nvSpPr>
          <p:cNvPr id="3" name="Oval 2"/>
          <p:cNvSpPr/>
          <p:nvPr/>
        </p:nvSpPr>
        <p:spPr>
          <a:xfrm>
            <a:off x="976985" y="386925"/>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5"/>
          <p:cNvSpPr>
            <a:spLocks noChangeArrowheads="1"/>
          </p:cNvSpPr>
          <p:nvPr/>
        </p:nvSpPr>
        <p:spPr bwMode="auto">
          <a:xfrm>
            <a:off x="262241" y="1264254"/>
            <a:ext cx="461797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cs-CZ" sz="3000" dirty="0">
                <a:solidFill>
                  <a:schemeClr val="bg1"/>
                </a:solidFill>
                <a:latin typeface="Arial Black" charset="0"/>
              </a:rPr>
              <a:t>Norimberský tribunál</a:t>
            </a:r>
            <a:endParaRPr lang="cs-CZ" sz="3000" b="0" dirty="0">
              <a:solidFill>
                <a:schemeClr val="bg1"/>
              </a:solidFill>
              <a:latin typeface="Arial Black" charset="0"/>
            </a:endParaRPr>
          </a:p>
        </p:txBody>
      </p:sp>
      <p:pic>
        <p:nvPicPr>
          <p:cNvPr id="6" name="Picture 5"/>
          <p:cNvPicPr>
            <a:picLocks noChangeAspect="1"/>
          </p:cNvPicPr>
          <p:nvPr/>
        </p:nvPicPr>
        <p:blipFill>
          <a:blip r:embed="rId2"/>
          <a:srcRect b="3838"/>
          <a:stretch>
            <a:fillRect/>
          </a:stretch>
        </p:blipFill>
        <p:spPr>
          <a:xfrm>
            <a:off x="1366324" y="2120267"/>
            <a:ext cx="6478127" cy="4242219"/>
          </a:xfrm>
          <a:prstGeom prst="rect">
            <a:avLst/>
          </a:prstGeom>
        </p:spPr>
      </p:pic>
      <p:sp>
        <p:nvSpPr>
          <p:cNvPr id="7" name="Rectangle 6"/>
          <p:cNvSpPr/>
          <p:nvPr/>
        </p:nvSpPr>
        <p:spPr>
          <a:xfrm>
            <a:off x="5231524" y="6362486"/>
            <a:ext cx="2558714" cy="369332"/>
          </a:xfrm>
          <a:prstGeom prst="rect">
            <a:avLst/>
          </a:prstGeom>
        </p:spPr>
        <p:txBody>
          <a:bodyPr wrap="none">
            <a:spAutoFit/>
          </a:bodyPr>
          <a:lstStyle/>
          <a:p>
            <a:r>
              <a:rPr lang="cs-CZ" i="1" dirty="0" smtClean="0">
                <a:solidFill>
                  <a:schemeClr val="bg1"/>
                </a:solidFill>
              </a:rPr>
              <a:t>14. 11. 1945 </a:t>
            </a:r>
            <a:r>
              <a:rPr lang="cs-CZ" i="1" dirty="0">
                <a:solidFill>
                  <a:schemeClr val="bg1"/>
                </a:solidFill>
              </a:rPr>
              <a:t>- </a:t>
            </a:r>
            <a:r>
              <a:rPr lang="cs-CZ" i="1" dirty="0" smtClean="0">
                <a:solidFill>
                  <a:schemeClr val="bg1"/>
                </a:solidFill>
              </a:rPr>
              <a:t>1. 10. 1946</a:t>
            </a:r>
            <a:endParaRPr lang="cs-CZ" i="1" dirty="0">
              <a:solidFill>
                <a:schemeClr val="bg1"/>
              </a:solidFill>
            </a:endParaRPr>
          </a:p>
        </p:txBody>
      </p:sp>
      <p:sp>
        <p:nvSpPr>
          <p:cNvPr id="8" name="Rectangle 7"/>
          <p:cNvSpPr/>
          <p:nvPr/>
        </p:nvSpPr>
        <p:spPr>
          <a:xfrm>
            <a:off x="5273641" y="1348921"/>
            <a:ext cx="3305915" cy="646331"/>
          </a:xfrm>
          <a:prstGeom prst="rect">
            <a:avLst/>
          </a:prstGeom>
        </p:spPr>
        <p:txBody>
          <a:bodyPr wrap="square">
            <a:spAutoFit/>
          </a:bodyPr>
          <a:lstStyle/>
          <a:p>
            <a:r>
              <a:rPr lang="cs-CZ" dirty="0">
                <a:solidFill>
                  <a:schemeClr val="bg1"/>
                </a:solidFill>
              </a:rPr>
              <a:t>proces se 24 hlavními německými </a:t>
            </a:r>
            <a:endParaRPr lang="cs-CZ" dirty="0" smtClean="0">
              <a:solidFill>
                <a:schemeClr val="bg1"/>
              </a:solidFill>
            </a:endParaRPr>
          </a:p>
          <a:p>
            <a:r>
              <a:rPr lang="cs-CZ" dirty="0" smtClean="0">
                <a:solidFill>
                  <a:schemeClr val="bg1"/>
                </a:solidFill>
              </a:rPr>
              <a:t>válečnými </a:t>
            </a:r>
            <a:r>
              <a:rPr lang="cs-CZ" dirty="0">
                <a:solidFill>
                  <a:schemeClr val="bg1"/>
                </a:solidFill>
              </a:rPr>
              <a:t>zločinci</a:t>
            </a:r>
          </a:p>
        </p:txBody>
      </p:sp>
    </p:spTree>
    <p:extLst>
      <p:ext uri="{BB962C8B-B14F-4D97-AF65-F5344CB8AC3E}">
        <p14:creationId xmlns:p14="http://schemas.microsoft.com/office/powerpoint/2010/main" val="33704574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1945</a:t>
            </a:r>
            <a:endParaRPr lang="en-US" sz="4000" dirty="0">
              <a:solidFill>
                <a:schemeClr val="bg1">
                  <a:lumMod val="50000"/>
                </a:schemeClr>
              </a:solidFill>
              <a:latin typeface="Arial Black"/>
              <a:cs typeface="Arial Black"/>
            </a:endParaRPr>
          </a:p>
        </p:txBody>
      </p:sp>
      <p:sp>
        <p:nvSpPr>
          <p:cNvPr id="3" name="Oval 2"/>
          <p:cNvSpPr/>
          <p:nvPr/>
        </p:nvSpPr>
        <p:spPr>
          <a:xfrm>
            <a:off x="1036540" y="386925"/>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39105" y="5796959"/>
            <a:ext cx="8744842" cy="769441"/>
          </a:xfrm>
          <a:prstGeom prst="rect">
            <a:avLst/>
          </a:prstGeom>
        </p:spPr>
        <p:txBody>
          <a:bodyPr wrap="square">
            <a:spAutoFit/>
          </a:bodyPr>
          <a:lstStyle/>
          <a:p>
            <a:r>
              <a:rPr lang="cs-CZ" sz="2200" dirty="0">
                <a:solidFill>
                  <a:schemeClr val="bg1"/>
                </a:solidFill>
              </a:rPr>
              <a:t>25. </a:t>
            </a:r>
            <a:r>
              <a:rPr lang="cs-CZ" sz="2200" dirty="0" smtClean="0">
                <a:solidFill>
                  <a:schemeClr val="bg1"/>
                </a:solidFill>
              </a:rPr>
              <a:t>dubna </a:t>
            </a:r>
            <a:r>
              <a:rPr lang="cs-CZ" sz="2200" dirty="0">
                <a:solidFill>
                  <a:schemeClr val="bg1"/>
                </a:solidFill>
              </a:rPr>
              <a:t>1945 </a:t>
            </a:r>
            <a:endParaRPr lang="cs-CZ" sz="2200" dirty="0" smtClean="0">
              <a:solidFill>
                <a:schemeClr val="bg1"/>
              </a:solidFill>
            </a:endParaRPr>
          </a:p>
          <a:p>
            <a:r>
              <a:rPr lang="cs-CZ" sz="2200" dirty="0" smtClean="0">
                <a:solidFill>
                  <a:schemeClr val="bg1"/>
                </a:solidFill>
              </a:rPr>
              <a:t>se </a:t>
            </a:r>
            <a:r>
              <a:rPr lang="cs-CZ" sz="2200" dirty="0">
                <a:solidFill>
                  <a:schemeClr val="bg1"/>
                </a:solidFill>
              </a:rPr>
              <a:t>v </a:t>
            </a:r>
            <a:r>
              <a:rPr lang="cs-CZ" sz="2200" b="1" dirty="0" err="1">
                <a:solidFill>
                  <a:srgbClr val="FF0080"/>
                </a:solidFill>
              </a:rPr>
              <a:t>Torgau</a:t>
            </a:r>
            <a:r>
              <a:rPr lang="cs-CZ" sz="2200" dirty="0">
                <a:solidFill>
                  <a:schemeClr val="bg1"/>
                </a:solidFill>
              </a:rPr>
              <a:t> na Labi setkali vojáci amerických a sovětských armád</a:t>
            </a:r>
          </a:p>
        </p:txBody>
      </p:sp>
      <p:pic>
        <p:nvPicPr>
          <p:cNvPr id="8" name="Picture 7"/>
          <p:cNvPicPr>
            <a:picLocks noChangeAspect="1"/>
          </p:cNvPicPr>
          <p:nvPr/>
        </p:nvPicPr>
        <p:blipFill>
          <a:blip r:embed="rId2"/>
          <a:stretch>
            <a:fillRect/>
          </a:stretch>
        </p:blipFill>
        <p:spPr>
          <a:xfrm>
            <a:off x="239105" y="1416995"/>
            <a:ext cx="5880771" cy="4310955"/>
          </a:xfrm>
          <a:prstGeom prst="rect">
            <a:avLst/>
          </a:prstGeom>
        </p:spPr>
      </p:pic>
    </p:spTree>
    <p:extLst>
      <p:ext uri="{BB962C8B-B14F-4D97-AF65-F5344CB8AC3E}">
        <p14:creationId xmlns:p14="http://schemas.microsoft.com/office/powerpoint/2010/main" val="7733767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50" t="19674"/>
          <a:stretch/>
        </p:blipFill>
        <p:spPr>
          <a:xfrm>
            <a:off x="1287520" y="2394857"/>
            <a:ext cx="6689913" cy="4136571"/>
          </a:xfrm>
          <a:prstGeom prst="rect">
            <a:avLst/>
          </a:prstGeom>
        </p:spPr>
      </p:pic>
      <p:sp>
        <p:nvSpPr>
          <p:cNvPr id="3" name="Rectangle 2"/>
          <p:cNvSpPr/>
          <p:nvPr/>
        </p:nvSpPr>
        <p:spPr>
          <a:xfrm>
            <a:off x="356186" y="1424597"/>
            <a:ext cx="4572000" cy="769441"/>
          </a:xfrm>
          <a:prstGeom prst="rect">
            <a:avLst/>
          </a:prstGeom>
        </p:spPr>
        <p:txBody>
          <a:bodyPr>
            <a:spAutoFit/>
          </a:bodyPr>
          <a:lstStyle/>
          <a:p>
            <a:r>
              <a:rPr lang="cs-CZ" sz="2200" dirty="0">
                <a:solidFill>
                  <a:schemeClr val="bg1"/>
                </a:solidFill>
              </a:rPr>
              <a:t>obžaloba předložila 2930 dokumentů</a:t>
            </a:r>
          </a:p>
          <a:p>
            <a:r>
              <a:rPr lang="cs-CZ" sz="2200" dirty="0">
                <a:solidFill>
                  <a:schemeClr val="bg1"/>
                </a:solidFill>
              </a:rPr>
              <a:t>300 000 místopřísežných prohlášení </a:t>
            </a:r>
          </a:p>
        </p:txBody>
      </p:sp>
      <p:sp>
        <p:nvSpPr>
          <p:cNvPr id="4" name="Rectangle 3"/>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1946</a:t>
            </a:r>
            <a:endParaRPr lang="en-US" sz="4000" dirty="0">
              <a:solidFill>
                <a:schemeClr val="bg1">
                  <a:lumMod val="50000"/>
                </a:schemeClr>
              </a:solidFill>
              <a:latin typeface="Arial Black"/>
              <a:cs typeface="Arial Black"/>
            </a:endParaRPr>
          </a:p>
        </p:txBody>
      </p:sp>
      <p:sp>
        <p:nvSpPr>
          <p:cNvPr id="5" name="Oval 4"/>
          <p:cNvSpPr/>
          <p:nvPr/>
        </p:nvSpPr>
        <p:spPr>
          <a:xfrm>
            <a:off x="976985" y="386925"/>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84208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1097" y="1231817"/>
            <a:ext cx="8422141" cy="5509199"/>
          </a:xfrm>
          <a:prstGeom prst="rect">
            <a:avLst/>
          </a:prstGeom>
        </p:spPr>
        <p:txBody>
          <a:bodyPr wrap="square">
            <a:spAutoFit/>
          </a:bodyPr>
          <a:lstStyle/>
          <a:p>
            <a:r>
              <a:rPr lang="cs-CZ" sz="2200" dirty="0" smtClean="0">
                <a:solidFill>
                  <a:schemeClr val="bg1"/>
                </a:solidFill>
              </a:rPr>
              <a:t>obžalovaní </a:t>
            </a:r>
            <a:r>
              <a:rPr lang="cs-CZ" sz="2200" dirty="0">
                <a:solidFill>
                  <a:schemeClr val="bg1"/>
                </a:solidFill>
              </a:rPr>
              <a:t>byli souzeni za zločiny, které v době, kdy je páchali, nebyly jako zločiny definovány</a:t>
            </a:r>
          </a:p>
          <a:p>
            <a:endParaRPr lang="cs-CZ" sz="2200" dirty="0">
              <a:solidFill>
                <a:schemeClr val="bg1"/>
              </a:solidFill>
            </a:endParaRPr>
          </a:p>
          <a:p>
            <a:r>
              <a:rPr lang="cs-CZ" sz="2200" b="1" dirty="0">
                <a:solidFill>
                  <a:srgbClr val="FF0080"/>
                </a:solidFill>
              </a:rPr>
              <a:t>Obžaloba: </a:t>
            </a:r>
          </a:p>
          <a:p>
            <a:r>
              <a:rPr lang="cs-CZ" sz="2200" dirty="0">
                <a:solidFill>
                  <a:schemeClr val="bg1"/>
                </a:solidFill>
              </a:rPr>
              <a:t>1. spiknutí za účelem zmocnění se vlády nad světem</a:t>
            </a:r>
          </a:p>
          <a:p>
            <a:r>
              <a:rPr lang="cs-CZ" sz="2200" dirty="0">
                <a:solidFill>
                  <a:schemeClr val="bg1"/>
                </a:solidFill>
              </a:rPr>
              <a:t>2. zločiny proti míru</a:t>
            </a:r>
          </a:p>
          <a:p>
            <a:r>
              <a:rPr lang="cs-CZ" sz="2200" dirty="0">
                <a:solidFill>
                  <a:schemeClr val="bg1"/>
                </a:solidFill>
              </a:rPr>
              <a:t>3. válečné zločiny</a:t>
            </a:r>
          </a:p>
          <a:p>
            <a:r>
              <a:rPr lang="cs-CZ" sz="2200" dirty="0">
                <a:solidFill>
                  <a:schemeClr val="bg1"/>
                </a:solidFill>
              </a:rPr>
              <a:t>4. zločiny proti lidskosti</a:t>
            </a:r>
          </a:p>
          <a:p>
            <a:endParaRPr lang="cs-CZ" sz="2200" dirty="0">
              <a:solidFill>
                <a:schemeClr val="bg1"/>
              </a:solidFill>
            </a:endParaRPr>
          </a:p>
          <a:p>
            <a:r>
              <a:rPr lang="cs-CZ" sz="2200" dirty="0" err="1" smtClean="0">
                <a:solidFill>
                  <a:schemeClr val="bg1"/>
                </a:solidFill>
              </a:rPr>
              <a:t>edenáct</a:t>
            </a:r>
            <a:r>
              <a:rPr lang="cs-CZ" sz="2200" dirty="0" smtClean="0">
                <a:solidFill>
                  <a:schemeClr val="bg1"/>
                </a:solidFill>
              </a:rPr>
              <a:t> </a:t>
            </a:r>
            <a:r>
              <a:rPr lang="cs-CZ" sz="2200" dirty="0">
                <a:solidFill>
                  <a:schemeClr val="bg1"/>
                </a:solidFill>
              </a:rPr>
              <a:t>rozsudků smrti (Hermann Göring, Joachim von Ribbentrop, Hans Frank, Julius </a:t>
            </a:r>
            <a:r>
              <a:rPr lang="cs-CZ" sz="2200" dirty="0" err="1">
                <a:solidFill>
                  <a:schemeClr val="bg1"/>
                </a:solidFill>
              </a:rPr>
              <a:t>Streicher</a:t>
            </a:r>
            <a:r>
              <a:rPr lang="cs-CZ" sz="2200" dirty="0">
                <a:solidFill>
                  <a:schemeClr val="bg1"/>
                </a:solidFill>
              </a:rPr>
              <a:t>) tři doživotí (Rudolf Hess), dva dvacetileté (Albert </a:t>
            </a:r>
            <a:r>
              <a:rPr lang="cs-CZ" sz="2200" dirty="0" err="1">
                <a:solidFill>
                  <a:schemeClr val="bg1"/>
                </a:solidFill>
              </a:rPr>
              <a:t>Speer</a:t>
            </a:r>
            <a:r>
              <a:rPr lang="cs-CZ" sz="2200" dirty="0">
                <a:solidFill>
                  <a:schemeClr val="bg1"/>
                </a:solidFill>
              </a:rPr>
              <a:t>) a jeden patnáctiletý trest (Konstantin von </a:t>
            </a:r>
            <a:r>
              <a:rPr lang="cs-CZ" sz="2200" dirty="0" err="1">
                <a:solidFill>
                  <a:schemeClr val="bg1"/>
                </a:solidFill>
              </a:rPr>
              <a:t>Neurath</a:t>
            </a:r>
            <a:r>
              <a:rPr lang="cs-CZ" sz="2200" dirty="0" smtClean="0">
                <a:solidFill>
                  <a:schemeClr val="bg1"/>
                </a:solidFill>
              </a:rPr>
              <a:t>),</a:t>
            </a:r>
            <a:br>
              <a:rPr lang="cs-CZ" sz="2200" dirty="0" smtClean="0">
                <a:solidFill>
                  <a:schemeClr val="bg1"/>
                </a:solidFill>
              </a:rPr>
            </a:br>
            <a:r>
              <a:rPr lang="cs-CZ" sz="2200" dirty="0" smtClean="0">
                <a:solidFill>
                  <a:schemeClr val="bg1"/>
                </a:solidFill>
              </a:rPr>
              <a:t>a </a:t>
            </a:r>
            <a:r>
              <a:rPr lang="cs-CZ" sz="2200" dirty="0">
                <a:solidFill>
                  <a:schemeClr val="bg1"/>
                </a:solidFill>
              </a:rPr>
              <a:t>tři obžalovaní byli zproštěni viny</a:t>
            </a:r>
            <a:r>
              <a:rPr lang="cs-CZ" sz="2200" dirty="0" smtClean="0">
                <a:solidFill>
                  <a:schemeClr val="bg1"/>
                </a:solidFill>
              </a:rPr>
              <a:t>.</a:t>
            </a:r>
          </a:p>
          <a:p>
            <a:endParaRPr lang="cs-CZ" sz="2200" dirty="0">
              <a:solidFill>
                <a:schemeClr val="bg1"/>
              </a:solidFill>
            </a:endParaRPr>
          </a:p>
          <a:p>
            <a:r>
              <a:rPr lang="cs-CZ" sz="2200" dirty="0">
                <a:solidFill>
                  <a:schemeClr val="bg1"/>
                </a:solidFill>
              </a:rPr>
              <a:t>(Adolf Hitler, Heinrich </a:t>
            </a:r>
            <a:r>
              <a:rPr lang="cs-CZ" sz="2200" dirty="0" smtClean="0">
                <a:solidFill>
                  <a:schemeClr val="bg1"/>
                </a:solidFill>
              </a:rPr>
              <a:t>Himmler </a:t>
            </a:r>
            <a:r>
              <a:rPr lang="cs-CZ" sz="2200" dirty="0">
                <a:solidFill>
                  <a:schemeClr val="bg1"/>
                </a:solidFill>
              </a:rPr>
              <a:t>a </a:t>
            </a:r>
            <a:r>
              <a:rPr lang="cs-CZ" sz="2200" dirty="0" err="1">
                <a:solidFill>
                  <a:schemeClr val="bg1"/>
                </a:solidFill>
              </a:rPr>
              <a:t>Joseph</a:t>
            </a:r>
            <a:r>
              <a:rPr lang="cs-CZ" sz="2200" dirty="0">
                <a:solidFill>
                  <a:schemeClr val="bg1"/>
                </a:solidFill>
              </a:rPr>
              <a:t> </a:t>
            </a:r>
            <a:r>
              <a:rPr lang="cs-CZ" sz="2200" dirty="0" err="1" smtClean="0">
                <a:solidFill>
                  <a:schemeClr val="bg1"/>
                </a:solidFill>
              </a:rPr>
              <a:t>Goebbels</a:t>
            </a:r>
            <a:r>
              <a:rPr lang="cs-CZ" sz="2200" dirty="0" smtClean="0">
                <a:solidFill>
                  <a:schemeClr val="bg1"/>
                </a:solidFill>
              </a:rPr>
              <a:t> spáchali </a:t>
            </a:r>
            <a:r>
              <a:rPr lang="cs-CZ" sz="2200" dirty="0">
                <a:solidFill>
                  <a:schemeClr val="bg1"/>
                </a:solidFill>
              </a:rPr>
              <a:t>sebevraždu před vypuknutím procesu)</a:t>
            </a:r>
          </a:p>
        </p:txBody>
      </p:sp>
      <p:sp>
        <p:nvSpPr>
          <p:cNvPr id="3" name="Rectangle 2"/>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1946</a:t>
            </a:r>
            <a:endParaRPr lang="en-US" sz="4000" dirty="0">
              <a:solidFill>
                <a:schemeClr val="bg1">
                  <a:lumMod val="50000"/>
                </a:schemeClr>
              </a:solidFill>
              <a:latin typeface="Arial Black"/>
              <a:cs typeface="Arial Black"/>
            </a:endParaRPr>
          </a:p>
        </p:txBody>
      </p:sp>
      <p:sp>
        <p:nvSpPr>
          <p:cNvPr id="4" name="Oval 3"/>
          <p:cNvSpPr/>
          <p:nvPr/>
        </p:nvSpPr>
        <p:spPr>
          <a:xfrm>
            <a:off x="976985" y="386925"/>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53904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409" y="1391422"/>
            <a:ext cx="3661672" cy="1631216"/>
          </a:xfrm>
          <a:prstGeom prst="rect">
            <a:avLst/>
          </a:prstGeom>
        </p:spPr>
        <p:txBody>
          <a:bodyPr wrap="square">
            <a:spAutoFit/>
          </a:bodyPr>
          <a:lstStyle/>
          <a:p>
            <a:r>
              <a:rPr lang="en-US" sz="10000" dirty="0" smtClean="0">
                <a:solidFill>
                  <a:srgbClr val="FFFFFF"/>
                </a:solidFill>
                <a:latin typeface="Arial Black"/>
                <a:cs typeface="Arial Black"/>
              </a:rPr>
              <a:t>194</a:t>
            </a:r>
            <a:r>
              <a:rPr lang="en-US" sz="10000" dirty="0" smtClean="0">
                <a:solidFill>
                  <a:srgbClr val="FF0080"/>
                </a:solidFill>
                <a:latin typeface="Arial Black"/>
                <a:cs typeface="Arial Black"/>
              </a:rPr>
              <a:t>7</a:t>
            </a:r>
            <a:endParaRPr lang="en-US" sz="10000" dirty="0">
              <a:solidFill>
                <a:srgbClr val="FF0080"/>
              </a:solidFill>
              <a:latin typeface="Arial Black"/>
              <a:cs typeface="Arial Black"/>
            </a:endParaRPr>
          </a:p>
        </p:txBody>
      </p:sp>
    </p:spTree>
    <p:extLst>
      <p:ext uri="{BB962C8B-B14F-4D97-AF65-F5344CB8AC3E}">
        <p14:creationId xmlns:p14="http://schemas.microsoft.com/office/powerpoint/2010/main" val="32865111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46716" y="1325225"/>
            <a:ext cx="5087092" cy="5417307"/>
          </a:xfrm>
          <a:prstGeom prst="rect">
            <a:avLst/>
          </a:prstGeom>
        </p:spPr>
      </p:pic>
    </p:spTree>
    <p:extLst>
      <p:ext uri="{BB962C8B-B14F-4D97-AF65-F5344CB8AC3E}">
        <p14:creationId xmlns:p14="http://schemas.microsoft.com/office/powerpoint/2010/main" val="404255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1947</a:t>
            </a:r>
            <a:endParaRPr lang="en-US" sz="4000" dirty="0">
              <a:solidFill>
                <a:schemeClr val="bg1">
                  <a:lumMod val="50000"/>
                </a:schemeClr>
              </a:solidFill>
              <a:latin typeface="Arial Black"/>
              <a:cs typeface="Arial Black"/>
            </a:endParaRPr>
          </a:p>
        </p:txBody>
      </p:sp>
      <p:sp>
        <p:nvSpPr>
          <p:cNvPr id="3" name="Oval 2"/>
          <p:cNvSpPr/>
          <p:nvPr/>
        </p:nvSpPr>
        <p:spPr>
          <a:xfrm>
            <a:off x="976985" y="386925"/>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9254" y="4675691"/>
            <a:ext cx="2908659" cy="2114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Rectangle 4"/>
          <p:cNvSpPr>
            <a:spLocks noChangeArrowheads="1"/>
          </p:cNvSpPr>
          <p:nvPr/>
        </p:nvSpPr>
        <p:spPr bwMode="auto">
          <a:xfrm>
            <a:off x="237590" y="1976930"/>
            <a:ext cx="8424863"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r>
              <a:rPr lang="cs-CZ" b="0" dirty="0">
                <a:solidFill>
                  <a:schemeClr val="bg1"/>
                </a:solidFill>
              </a:rPr>
              <a:t>„</a:t>
            </a:r>
            <a:r>
              <a:rPr lang="cs-CZ" b="0" i="1" dirty="0">
                <a:solidFill>
                  <a:schemeClr val="bg1"/>
                </a:solidFill>
              </a:rPr>
              <a:t>V Postupimi jsme byli postaveni před hotovou skutečnost a pod tíhou okolnosti téměř donuceni souhlasit jak s ruskou okupací Východního Pruska, tak s polskou okupací části Německa na východ od řeky Odry. V té době jsme měli starost o vstup Ruska do </a:t>
            </a:r>
            <a:r>
              <a:rPr lang="cs-CZ" b="0" i="1" dirty="0" smtClean="0">
                <a:solidFill>
                  <a:schemeClr val="bg1"/>
                </a:solidFill>
              </a:rPr>
              <a:t>války</a:t>
            </a:r>
            <a:br>
              <a:rPr lang="cs-CZ" b="0" i="1" dirty="0" smtClean="0">
                <a:solidFill>
                  <a:schemeClr val="bg1"/>
                </a:solidFill>
              </a:rPr>
            </a:br>
            <a:r>
              <a:rPr lang="cs-CZ" b="0" i="1" dirty="0" smtClean="0">
                <a:solidFill>
                  <a:schemeClr val="bg1"/>
                </a:solidFill>
              </a:rPr>
              <a:t>s </a:t>
            </a:r>
            <a:r>
              <a:rPr lang="cs-CZ" b="0" i="1" dirty="0">
                <a:solidFill>
                  <a:schemeClr val="bg1"/>
                </a:solidFill>
              </a:rPr>
              <a:t>Japonskem. Později jsme ale poznali, že jsme zde Rusko nepotřebovali, a že nám Rusové od té doby neustále působí </a:t>
            </a:r>
            <a:r>
              <a:rPr lang="cs-CZ" b="0" i="1" dirty="0" smtClean="0">
                <a:solidFill>
                  <a:schemeClr val="bg1"/>
                </a:solidFill>
              </a:rPr>
              <a:t>hlavní </a:t>
            </a:r>
            <a:r>
              <a:rPr lang="cs-CZ" b="0" i="1" dirty="0">
                <a:solidFill>
                  <a:schemeClr val="bg1"/>
                </a:solidFill>
              </a:rPr>
              <a:t>starosti... Nemám sebemenší pochybnosti o </a:t>
            </a:r>
            <a:r>
              <a:rPr lang="cs-CZ" b="0" i="1" dirty="0" smtClean="0">
                <a:solidFill>
                  <a:schemeClr val="bg1"/>
                </a:solidFill>
              </a:rPr>
              <a:t>tom,</a:t>
            </a:r>
            <a:br>
              <a:rPr lang="cs-CZ" b="0" i="1" dirty="0" smtClean="0">
                <a:solidFill>
                  <a:schemeClr val="bg1"/>
                </a:solidFill>
              </a:rPr>
            </a:br>
            <a:r>
              <a:rPr lang="cs-CZ" b="0" i="1" dirty="0" smtClean="0">
                <a:solidFill>
                  <a:schemeClr val="bg1"/>
                </a:solidFill>
              </a:rPr>
              <a:t>že </a:t>
            </a:r>
            <a:r>
              <a:rPr lang="cs-CZ" b="0" i="1" dirty="0">
                <a:solidFill>
                  <a:schemeClr val="bg1"/>
                </a:solidFill>
              </a:rPr>
              <a:t>Rusko zamýšlí vpadnout do Turecka a zmocnit se tak průlivu z </a:t>
            </a:r>
            <a:r>
              <a:rPr lang="cs-CZ" b="0" i="1" dirty="0" smtClean="0">
                <a:solidFill>
                  <a:schemeClr val="bg1"/>
                </a:solidFill>
              </a:rPr>
              <a:t>Černého</a:t>
            </a:r>
            <a:br>
              <a:rPr lang="cs-CZ" b="0" i="1" dirty="0" smtClean="0">
                <a:solidFill>
                  <a:schemeClr val="bg1"/>
                </a:solidFill>
              </a:rPr>
            </a:br>
            <a:r>
              <a:rPr lang="cs-CZ" b="0" i="1" dirty="0" smtClean="0">
                <a:solidFill>
                  <a:schemeClr val="bg1"/>
                </a:solidFill>
              </a:rPr>
              <a:t>do </a:t>
            </a:r>
            <a:r>
              <a:rPr lang="cs-CZ" b="0" i="1" dirty="0">
                <a:solidFill>
                  <a:schemeClr val="bg1"/>
                </a:solidFill>
              </a:rPr>
              <a:t>Středozemního moře. Do té doby, dokud Rusko nenarazí na železnou pěst a silné výrazy, bude nazrávat nová válka. Nemyslím, že musíme uzavírat další kompromisy</a:t>
            </a:r>
            <a:r>
              <a:rPr lang="cs-CZ" b="0" i="1" dirty="0" smtClean="0">
                <a:solidFill>
                  <a:schemeClr val="bg1"/>
                </a:solidFill>
              </a:rPr>
              <a:t>.</a:t>
            </a:r>
            <a:br>
              <a:rPr lang="cs-CZ" b="0" i="1" dirty="0" smtClean="0">
                <a:solidFill>
                  <a:schemeClr val="bg1"/>
                </a:solidFill>
              </a:rPr>
            </a:br>
            <a:r>
              <a:rPr lang="cs-CZ" b="0" i="1" dirty="0" smtClean="0">
                <a:solidFill>
                  <a:schemeClr val="bg1"/>
                </a:solidFill>
              </a:rPr>
              <a:t>Je </a:t>
            </a:r>
            <a:r>
              <a:rPr lang="cs-CZ" b="0" i="1" dirty="0">
                <a:solidFill>
                  <a:schemeClr val="bg1"/>
                </a:solidFill>
              </a:rPr>
              <a:t>třeba, abychom odmítali uznat Rumunsko a Bulharsko do té doby, dokud se nepodřídí našim požadavkům… Je třeba, abychom postavili na nohy </a:t>
            </a:r>
            <a:r>
              <a:rPr lang="cs-CZ" b="0" i="1" dirty="0" smtClean="0">
                <a:solidFill>
                  <a:schemeClr val="bg1"/>
                </a:solidFill>
              </a:rPr>
              <a:t>Čínu </a:t>
            </a:r>
            <a:r>
              <a:rPr lang="cs-CZ" b="0" i="1" dirty="0">
                <a:solidFill>
                  <a:schemeClr val="bg1"/>
                </a:solidFill>
              </a:rPr>
              <a:t/>
            </a:r>
            <a:br>
              <a:rPr lang="cs-CZ" b="0" i="1" dirty="0">
                <a:solidFill>
                  <a:schemeClr val="bg1"/>
                </a:solidFill>
              </a:rPr>
            </a:br>
            <a:r>
              <a:rPr lang="cs-CZ" b="0" i="1" dirty="0">
                <a:solidFill>
                  <a:schemeClr val="bg1"/>
                </a:solidFill>
              </a:rPr>
              <a:t>a abychom tam vytvořili silnou ústřední vládu. </a:t>
            </a:r>
            <a:br>
              <a:rPr lang="cs-CZ" b="0" i="1" dirty="0">
                <a:solidFill>
                  <a:schemeClr val="bg1"/>
                </a:solidFill>
              </a:rPr>
            </a:br>
            <a:r>
              <a:rPr lang="cs-CZ" b="0" i="1" dirty="0">
                <a:solidFill>
                  <a:schemeClr val="bg1"/>
                </a:solidFill>
              </a:rPr>
              <a:t>Totéž musíme udělat s Koreou. Potom budeme </a:t>
            </a:r>
            <a:br>
              <a:rPr lang="cs-CZ" b="0" i="1" dirty="0">
                <a:solidFill>
                  <a:schemeClr val="bg1"/>
                </a:solidFill>
              </a:rPr>
            </a:br>
            <a:r>
              <a:rPr lang="cs-CZ" b="0" i="1" dirty="0">
                <a:solidFill>
                  <a:schemeClr val="bg1"/>
                </a:solidFill>
              </a:rPr>
              <a:t>muset přinutit Rusko, aby splatilo půjčky získané </a:t>
            </a:r>
            <a:br>
              <a:rPr lang="cs-CZ" b="0" i="1" dirty="0">
                <a:solidFill>
                  <a:schemeClr val="bg1"/>
                </a:solidFill>
              </a:rPr>
            </a:br>
            <a:r>
              <a:rPr lang="cs-CZ" b="0" i="1" dirty="0">
                <a:solidFill>
                  <a:schemeClr val="bg1"/>
                </a:solidFill>
              </a:rPr>
              <a:t>na základě Zákona o </a:t>
            </a:r>
            <a:r>
              <a:rPr lang="cs-CZ" b="0" i="1" dirty="0" smtClean="0">
                <a:solidFill>
                  <a:schemeClr val="bg1"/>
                </a:solidFill>
              </a:rPr>
              <a:t>půjčce </a:t>
            </a:r>
            <a:r>
              <a:rPr lang="cs-CZ" b="0" i="1" dirty="0">
                <a:solidFill>
                  <a:schemeClr val="bg1"/>
                </a:solidFill>
              </a:rPr>
              <a:t>a pronájmu. </a:t>
            </a:r>
            <a:br>
              <a:rPr lang="cs-CZ" b="0" i="1" dirty="0">
                <a:solidFill>
                  <a:schemeClr val="bg1"/>
                </a:solidFill>
              </a:rPr>
            </a:br>
            <a:r>
              <a:rPr lang="cs-CZ" b="0" i="1" dirty="0">
                <a:solidFill>
                  <a:schemeClr val="bg1"/>
                </a:solidFill>
              </a:rPr>
              <a:t>Přestal jsem se mazlit se Sověty..."</a:t>
            </a:r>
          </a:p>
        </p:txBody>
      </p:sp>
      <p:sp>
        <p:nvSpPr>
          <p:cNvPr id="6" name="Rectangle 5"/>
          <p:cNvSpPr>
            <a:spLocks noChangeArrowheads="1"/>
          </p:cNvSpPr>
          <p:nvPr/>
        </p:nvSpPr>
        <p:spPr bwMode="auto">
          <a:xfrm>
            <a:off x="237590" y="1350812"/>
            <a:ext cx="64293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cs-CZ" sz="3000" b="0" dirty="0">
                <a:solidFill>
                  <a:schemeClr val="bg1"/>
                </a:solidFill>
                <a:latin typeface="Arial Black" charset="0"/>
              </a:rPr>
              <a:t>Trumanův projev z ledna 1946</a:t>
            </a:r>
          </a:p>
        </p:txBody>
      </p:sp>
    </p:spTree>
    <p:extLst>
      <p:ext uri="{BB962C8B-B14F-4D97-AF65-F5344CB8AC3E}">
        <p14:creationId xmlns:p14="http://schemas.microsoft.com/office/powerpoint/2010/main" val="41340898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1947</a:t>
            </a:r>
            <a:endParaRPr lang="en-US" sz="4000" dirty="0">
              <a:solidFill>
                <a:schemeClr val="bg1">
                  <a:lumMod val="50000"/>
                </a:schemeClr>
              </a:solidFill>
              <a:latin typeface="Arial Black"/>
              <a:cs typeface="Arial Black"/>
            </a:endParaRPr>
          </a:p>
        </p:txBody>
      </p:sp>
      <p:sp>
        <p:nvSpPr>
          <p:cNvPr id="3" name="Oval 2"/>
          <p:cNvSpPr/>
          <p:nvPr/>
        </p:nvSpPr>
        <p:spPr>
          <a:xfrm>
            <a:off x="436497" y="386925"/>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5"/>
          <p:cNvSpPr>
            <a:spLocks noChangeArrowheads="1"/>
          </p:cNvSpPr>
          <p:nvPr/>
        </p:nvSpPr>
        <p:spPr bwMode="auto">
          <a:xfrm>
            <a:off x="371098" y="1288446"/>
            <a:ext cx="4495116"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cs-CZ" sz="3000" dirty="0" smtClean="0">
                <a:solidFill>
                  <a:srgbClr val="FF0080"/>
                </a:solidFill>
                <a:latin typeface="Arial Black" charset="0"/>
              </a:rPr>
              <a:t>DLOUHÝ TELEGRAM</a:t>
            </a:r>
            <a:endParaRPr lang="cs-CZ" sz="3000" b="0" dirty="0">
              <a:solidFill>
                <a:srgbClr val="FF0080"/>
              </a:solidFill>
              <a:latin typeface="Arial Black" charset="0"/>
            </a:endParaRPr>
          </a:p>
        </p:txBody>
      </p:sp>
      <p:pic>
        <p:nvPicPr>
          <p:cNvPr id="6" name="Picture 14" descr="winter04tele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3034016"/>
            <a:ext cx="4362450" cy="36576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323850" y="2527188"/>
            <a:ext cx="828040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r>
              <a:rPr lang="cs-CZ" sz="1900" b="1" dirty="0">
                <a:solidFill>
                  <a:srgbClr val="FF0080"/>
                </a:solidFill>
              </a:rPr>
              <a:t>„Hlavním posláním americké politiky vůči SSSR musí být dlouhodobé, trpělivé, ale tvrdé a rozhodné zadržování ruských expanzivních tendencí</a:t>
            </a:r>
            <a:r>
              <a:rPr lang="cs-CZ" sz="1900" b="1" dirty="0" smtClean="0">
                <a:solidFill>
                  <a:srgbClr val="FF0080"/>
                </a:solidFill>
              </a:rPr>
              <a:t>.“</a:t>
            </a:r>
            <a:endParaRPr lang="cs-CZ" sz="1900" b="1" dirty="0">
              <a:solidFill>
                <a:srgbClr val="FF0080"/>
              </a:solidFill>
            </a:endParaRPr>
          </a:p>
        </p:txBody>
      </p:sp>
      <p:sp>
        <p:nvSpPr>
          <p:cNvPr id="8" name="Rectangle 15"/>
          <p:cNvSpPr>
            <a:spLocks noChangeArrowheads="1"/>
          </p:cNvSpPr>
          <p:nvPr/>
        </p:nvSpPr>
        <p:spPr bwMode="auto">
          <a:xfrm>
            <a:off x="323850" y="3249916"/>
            <a:ext cx="4537075"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cs-CZ" b="0" i="1" dirty="0">
                <a:solidFill>
                  <a:schemeClr val="bg1"/>
                </a:solidFill>
                <a:latin typeface="Calibri" pitchFamily="34" charset="0"/>
              </a:rPr>
              <a:t>„Oproti hitlerovskému Německu není sovětská moc ani schématická ani dobrodružná. Nepracuje podle stanovených plánů. Nepodstupuje zbytečná rizika. Je logice rozumu nepřístupná, ale logice moci ve vysoké míře přístupná. Proto se může beze všeho stáhnout – a všeobecně to dělá – pokud někde </a:t>
            </a:r>
            <a:r>
              <a:rPr lang="cs-CZ" b="0" i="1" dirty="0" smtClean="0">
                <a:solidFill>
                  <a:schemeClr val="bg1"/>
                </a:solidFill>
                <a:latin typeface="Calibri" pitchFamily="34" charset="0"/>
              </a:rPr>
              <a:t>narazí</a:t>
            </a:r>
            <a:br>
              <a:rPr lang="cs-CZ" b="0" i="1" dirty="0" smtClean="0">
                <a:solidFill>
                  <a:schemeClr val="bg1"/>
                </a:solidFill>
                <a:latin typeface="Calibri" pitchFamily="34" charset="0"/>
              </a:rPr>
            </a:br>
            <a:r>
              <a:rPr lang="cs-CZ" b="0" i="1" dirty="0" smtClean="0">
                <a:solidFill>
                  <a:schemeClr val="bg1"/>
                </a:solidFill>
                <a:latin typeface="Calibri" pitchFamily="34" charset="0"/>
              </a:rPr>
              <a:t>na </a:t>
            </a:r>
            <a:r>
              <a:rPr lang="cs-CZ" b="0" i="1" dirty="0">
                <a:solidFill>
                  <a:schemeClr val="bg1"/>
                </a:solidFill>
                <a:latin typeface="Calibri" pitchFamily="34" charset="0"/>
              </a:rPr>
              <a:t>silný odpor. Když má tedy protivník dostatek prostředků a prokáže odhodlání je nasadit, zřídka kdy to bude muset udělat. Když </a:t>
            </a:r>
            <a:r>
              <a:rPr lang="cs-CZ" b="0" i="1" dirty="0" smtClean="0">
                <a:solidFill>
                  <a:schemeClr val="bg1"/>
                </a:solidFill>
                <a:latin typeface="Calibri" pitchFamily="34" charset="0"/>
              </a:rPr>
              <a:t>bude</a:t>
            </a:r>
            <a:br>
              <a:rPr lang="cs-CZ" b="0" i="1" dirty="0" smtClean="0">
                <a:solidFill>
                  <a:schemeClr val="bg1"/>
                </a:solidFill>
                <a:latin typeface="Calibri" pitchFamily="34" charset="0"/>
              </a:rPr>
            </a:br>
            <a:r>
              <a:rPr lang="cs-CZ" b="0" i="1" dirty="0" smtClean="0">
                <a:solidFill>
                  <a:schemeClr val="bg1"/>
                </a:solidFill>
                <a:latin typeface="Calibri" pitchFamily="34" charset="0"/>
              </a:rPr>
              <a:t>se </a:t>
            </a:r>
            <a:r>
              <a:rPr lang="cs-CZ" b="0" i="1" dirty="0">
                <a:solidFill>
                  <a:schemeClr val="bg1"/>
                </a:solidFill>
                <a:latin typeface="Calibri" pitchFamily="34" charset="0"/>
              </a:rPr>
              <a:t>situace správně využit, nebude muset </a:t>
            </a:r>
            <a:r>
              <a:rPr lang="cs-CZ" b="0" i="1" dirty="0" smtClean="0">
                <a:solidFill>
                  <a:schemeClr val="bg1"/>
                </a:solidFill>
                <a:latin typeface="Calibri" pitchFamily="34" charset="0"/>
              </a:rPr>
              <a:t>dojít</a:t>
            </a:r>
            <a:br>
              <a:rPr lang="cs-CZ" b="0" i="1" dirty="0" smtClean="0">
                <a:solidFill>
                  <a:schemeClr val="bg1"/>
                </a:solidFill>
                <a:latin typeface="Calibri" pitchFamily="34" charset="0"/>
              </a:rPr>
            </a:br>
            <a:r>
              <a:rPr lang="cs-CZ" b="0" i="1" dirty="0" smtClean="0">
                <a:solidFill>
                  <a:schemeClr val="bg1"/>
                </a:solidFill>
                <a:latin typeface="Calibri" pitchFamily="34" charset="0"/>
              </a:rPr>
              <a:t>k </a:t>
            </a:r>
            <a:r>
              <a:rPr lang="cs-CZ" b="0" i="1" dirty="0">
                <a:solidFill>
                  <a:schemeClr val="bg1"/>
                </a:solidFill>
                <a:latin typeface="Calibri" pitchFamily="34" charset="0"/>
              </a:rPr>
              <a:t>žádné zkoušce síly poškozující prestiž</a:t>
            </a:r>
            <a:r>
              <a:rPr lang="cs-CZ" b="0" i="1" dirty="0" smtClean="0">
                <a:solidFill>
                  <a:schemeClr val="bg1"/>
                </a:solidFill>
                <a:latin typeface="Calibri" pitchFamily="34" charset="0"/>
              </a:rPr>
              <a:t>.“</a:t>
            </a:r>
            <a:endParaRPr lang="cs-CZ" b="0" i="1" dirty="0">
              <a:solidFill>
                <a:schemeClr val="bg1"/>
              </a:solidFill>
              <a:latin typeface="Calibri" pitchFamily="34" charset="0"/>
            </a:endParaRPr>
          </a:p>
        </p:txBody>
      </p:sp>
      <p:sp>
        <p:nvSpPr>
          <p:cNvPr id="9" name="Rectangle 8"/>
          <p:cNvSpPr/>
          <p:nvPr/>
        </p:nvSpPr>
        <p:spPr>
          <a:xfrm>
            <a:off x="371098" y="1844110"/>
            <a:ext cx="9228667" cy="553998"/>
          </a:xfrm>
          <a:prstGeom prst="rect">
            <a:avLst/>
          </a:prstGeom>
        </p:spPr>
        <p:txBody>
          <a:bodyPr wrap="square">
            <a:spAutoFit/>
          </a:bodyPr>
          <a:lstStyle/>
          <a:p>
            <a:r>
              <a:rPr lang="cs-CZ" sz="3000" dirty="0">
                <a:solidFill>
                  <a:schemeClr val="bg1"/>
                </a:solidFill>
                <a:latin typeface="Arial Black" charset="0"/>
              </a:rPr>
              <a:t>George F. </a:t>
            </a:r>
            <a:r>
              <a:rPr lang="cs-CZ" sz="3000" dirty="0" err="1" smtClean="0">
                <a:solidFill>
                  <a:schemeClr val="bg1"/>
                </a:solidFill>
                <a:latin typeface="Arial Black" charset="0"/>
              </a:rPr>
              <a:t>Kennan</a:t>
            </a:r>
            <a:r>
              <a:rPr lang="cs-CZ" sz="3000" dirty="0" smtClean="0">
                <a:solidFill>
                  <a:schemeClr val="bg1"/>
                </a:solidFill>
                <a:latin typeface="Arial Black" charset="0"/>
              </a:rPr>
              <a:t> </a:t>
            </a:r>
            <a:r>
              <a:rPr lang="cs-CZ" dirty="0">
                <a:solidFill>
                  <a:schemeClr val="bg1"/>
                </a:solidFill>
              </a:rPr>
              <a:t>představitel velvyslanectví USA v Moskvě</a:t>
            </a:r>
          </a:p>
        </p:txBody>
      </p:sp>
    </p:spTree>
    <p:extLst>
      <p:ext uri="{BB962C8B-B14F-4D97-AF65-F5344CB8AC3E}">
        <p14:creationId xmlns:p14="http://schemas.microsoft.com/office/powerpoint/2010/main" val="22701076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1947</a:t>
            </a:r>
            <a:endParaRPr lang="en-US" sz="4000" dirty="0">
              <a:solidFill>
                <a:schemeClr val="bg1">
                  <a:lumMod val="50000"/>
                </a:schemeClr>
              </a:solidFill>
              <a:latin typeface="Arial Black"/>
              <a:cs typeface="Arial Black"/>
            </a:endParaRPr>
          </a:p>
        </p:txBody>
      </p:sp>
      <p:sp>
        <p:nvSpPr>
          <p:cNvPr id="3" name="Oval 2"/>
          <p:cNvSpPr/>
          <p:nvPr/>
        </p:nvSpPr>
        <p:spPr>
          <a:xfrm>
            <a:off x="976985" y="386925"/>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4"/>
          <p:cNvSpPr>
            <a:spLocks noChangeArrowheads="1"/>
          </p:cNvSpPr>
          <p:nvPr/>
        </p:nvSpPr>
        <p:spPr bwMode="auto">
          <a:xfrm>
            <a:off x="323850" y="1484313"/>
            <a:ext cx="66071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cs-CZ" sz="3000" b="0" dirty="0">
                <a:solidFill>
                  <a:schemeClr val="bg1"/>
                </a:solidFill>
                <a:latin typeface="Arial Black" charset="0"/>
              </a:rPr>
              <a:t>TRUMANŮV PROJEV</a:t>
            </a:r>
          </a:p>
          <a:p>
            <a:r>
              <a:rPr lang="cs-CZ" sz="3000" b="0" dirty="0">
                <a:solidFill>
                  <a:schemeClr val="bg1"/>
                </a:solidFill>
                <a:latin typeface="Arial Black" charset="0"/>
              </a:rPr>
              <a:t>12</a:t>
            </a:r>
            <a:r>
              <a:rPr lang="cs-CZ" sz="3000" b="0" dirty="0" smtClean="0">
                <a:solidFill>
                  <a:schemeClr val="bg1"/>
                </a:solidFill>
                <a:latin typeface="Arial Black" charset="0"/>
              </a:rPr>
              <a:t>. 3. 1947</a:t>
            </a:r>
            <a:endParaRPr lang="cs-CZ" sz="3000" b="0" dirty="0">
              <a:solidFill>
                <a:schemeClr val="bg1"/>
              </a:solidFill>
              <a:latin typeface="Arial Black" charset="0"/>
            </a:endParaRPr>
          </a:p>
        </p:txBody>
      </p:sp>
      <p:sp>
        <p:nvSpPr>
          <p:cNvPr id="8" name="Rectangle 6"/>
          <p:cNvSpPr>
            <a:spLocks noChangeArrowheads="1"/>
          </p:cNvSpPr>
          <p:nvPr/>
        </p:nvSpPr>
        <p:spPr bwMode="auto">
          <a:xfrm>
            <a:off x="323850" y="2490788"/>
            <a:ext cx="8675007"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buFont typeface="Times New Roman" charset="0"/>
              <a:buNone/>
              <a:tabLst>
                <a:tab pos="457200" algn="l"/>
              </a:tabLst>
            </a:pPr>
            <a:r>
              <a:rPr lang="cs-CZ" sz="2000" b="0" i="1" dirty="0" smtClean="0">
                <a:solidFill>
                  <a:schemeClr val="bg1"/>
                </a:solidFill>
              </a:rPr>
              <a:t>„</a:t>
            </a:r>
            <a:r>
              <a:rPr lang="cs-CZ" sz="2000" b="0" i="1" dirty="0">
                <a:solidFill>
                  <a:schemeClr val="bg1"/>
                </a:solidFill>
              </a:rPr>
              <a:t>…v současném úseku světových  dějin musí téměř každý národ volit mezi dvěma způsoby života. Tato volba není  často volbou svobodnou... </a:t>
            </a:r>
          </a:p>
          <a:p>
            <a:pPr>
              <a:buFont typeface="Times New Roman" charset="0"/>
              <a:buNone/>
              <a:tabLst>
                <a:tab pos="457200" algn="l"/>
              </a:tabLst>
            </a:pPr>
            <a:endParaRPr lang="cs-CZ" sz="2000" b="0" i="1" dirty="0" smtClean="0">
              <a:solidFill>
                <a:schemeClr val="bg1"/>
              </a:solidFill>
            </a:endParaRPr>
          </a:p>
          <a:p>
            <a:pPr>
              <a:buFont typeface="Times New Roman" charset="0"/>
              <a:buNone/>
              <a:tabLst>
                <a:tab pos="457200" algn="l"/>
              </a:tabLst>
            </a:pPr>
            <a:r>
              <a:rPr lang="cs-CZ" sz="2000" b="0" i="1" dirty="0" smtClean="0">
                <a:solidFill>
                  <a:schemeClr val="bg1"/>
                </a:solidFill>
              </a:rPr>
              <a:t>Jeden </a:t>
            </a:r>
            <a:r>
              <a:rPr lang="cs-CZ" sz="2000" b="0" i="1" dirty="0">
                <a:solidFill>
                  <a:schemeClr val="bg1"/>
                </a:solidFill>
              </a:rPr>
              <a:t>způsob života je založen na vůli většiny. Vyznačuje se svobodnými institucemi, zastupitelským principem vlád, svobodnými volbami</a:t>
            </a:r>
            <a:r>
              <a:rPr lang="cs-CZ" sz="2000" b="0" i="1" dirty="0" smtClean="0">
                <a:solidFill>
                  <a:schemeClr val="bg1"/>
                </a:solidFill>
              </a:rPr>
              <a:t>, zárukami</a:t>
            </a:r>
            <a:br>
              <a:rPr lang="cs-CZ" sz="2000" b="0" i="1" dirty="0" smtClean="0">
                <a:solidFill>
                  <a:schemeClr val="bg1"/>
                </a:solidFill>
              </a:rPr>
            </a:br>
            <a:r>
              <a:rPr lang="cs-CZ" sz="2000" b="0" i="1" dirty="0" smtClean="0">
                <a:solidFill>
                  <a:schemeClr val="bg1"/>
                </a:solidFill>
              </a:rPr>
              <a:t>pro </a:t>
            </a:r>
            <a:r>
              <a:rPr lang="cs-CZ" sz="2000" b="0" i="1" dirty="0">
                <a:solidFill>
                  <a:schemeClr val="bg1"/>
                </a:solidFill>
              </a:rPr>
              <a:t>svobodu jedince, svobodu slova a náboženství a ochranu před politickým útlakem. Druhý způsob života je založen na vůli menšiny, která je vnucována většině. Opírá se o teror a útlak, o řízený tisk a rozhlas, o zfalšované </a:t>
            </a:r>
            <a:r>
              <a:rPr lang="cs-CZ" sz="2000" b="0" i="1" dirty="0" smtClean="0">
                <a:solidFill>
                  <a:schemeClr val="bg1"/>
                </a:solidFill>
              </a:rPr>
              <a:t>volby</a:t>
            </a:r>
            <a:br>
              <a:rPr lang="cs-CZ" sz="2000" b="0" i="1" dirty="0" smtClean="0">
                <a:solidFill>
                  <a:schemeClr val="bg1"/>
                </a:solidFill>
              </a:rPr>
            </a:br>
            <a:r>
              <a:rPr lang="cs-CZ" sz="2000" b="0" i="1" dirty="0" smtClean="0">
                <a:solidFill>
                  <a:schemeClr val="bg1"/>
                </a:solidFill>
              </a:rPr>
              <a:t>a </a:t>
            </a:r>
            <a:r>
              <a:rPr lang="cs-CZ" sz="2000" b="0" i="1" dirty="0">
                <a:solidFill>
                  <a:schemeClr val="bg1"/>
                </a:solidFill>
              </a:rPr>
              <a:t>o potlačování osobních svobod. Věřím, že politika Spojených států musí spočívat v podpoře svobodných národů, jež vzdorují pokusům o ujařmení ozbrojenými menšinami či vnějšímu tlaku. Domnívám se, že naše pomoc musí spočívat především v ekonomické a finanční podpoře, která je nevyhnutelná pro dosažení jejich hospodářské stability a tudíž i vyrovnaného politického života..."</a:t>
            </a:r>
          </a:p>
        </p:txBody>
      </p:sp>
    </p:spTree>
    <p:extLst>
      <p:ext uri="{BB962C8B-B14F-4D97-AF65-F5344CB8AC3E}">
        <p14:creationId xmlns:p14="http://schemas.microsoft.com/office/powerpoint/2010/main" val="34639734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rotWithShape="1">
          <a:blip r:embed="rId2">
            <a:lum bright="-24000"/>
            <a:extLst>
              <a:ext uri="{28A0092B-C50C-407E-A947-70E740481C1C}">
                <a14:useLocalDpi xmlns:a14="http://schemas.microsoft.com/office/drawing/2010/main" val="0"/>
              </a:ext>
            </a:extLst>
          </a:blip>
          <a:srcRect l="5975" r="21602"/>
          <a:stretch/>
        </p:blipFill>
        <p:spPr bwMode="auto">
          <a:xfrm>
            <a:off x="3918857" y="1314602"/>
            <a:ext cx="5225143" cy="5471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Rectangle 1"/>
          <p:cNvSpPr/>
          <p:nvPr/>
        </p:nvSpPr>
        <p:spPr>
          <a:xfrm>
            <a:off x="100033" y="1425217"/>
            <a:ext cx="8422141" cy="5293756"/>
          </a:xfrm>
          <a:prstGeom prst="rect">
            <a:avLst/>
          </a:prstGeom>
        </p:spPr>
        <p:txBody>
          <a:bodyPr wrap="square">
            <a:spAutoFit/>
          </a:bodyPr>
          <a:lstStyle/>
          <a:p>
            <a:r>
              <a:rPr lang="cs-CZ" sz="2200" dirty="0">
                <a:solidFill>
                  <a:schemeClr val="bg1"/>
                </a:solidFill>
              </a:rPr>
              <a:t>změna přístupu americké zahraniční </a:t>
            </a:r>
            <a:r>
              <a:rPr lang="cs-CZ" sz="2200" dirty="0" smtClean="0">
                <a:solidFill>
                  <a:schemeClr val="bg1"/>
                </a:solidFill>
              </a:rPr>
              <a:t>politiky</a:t>
            </a:r>
          </a:p>
          <a:p>
            <a:r>
              <a:rPr lang="cs-CZ" sz="2200" b="1" dirty="0" smtClean="0">
                <a:solidFill>
                  <a:srgbClr val="FF0080"/>
                </a:solidFill>
              </a:rPr>
              <a:t>„POLITIKA </a:t>
            </a:r>
            <a:r>
              <a:rPr lang="cs-CZ" sz="2200" b="1" dirty="0">
                <a:solidFill>
                  <a:srgbClr val="FF0080"/>
                </a:solidFill>
              </a:rPr>
              <a:t>ZADRŽOVÁNÍ </a:t>
            </a:r>
            <a:r>
              <a:rPr lang="cs-CZ" sz="2200" b="1" dirty="0" smtClean="0">
                <a:solidFill>
                  <a:srgbClr val="FF0080"/>
                </a:solidFill>
              </a:rPr>
              <a:t>KOMUNISMU“</a:t>
            </a:r>
          </a:p>
          <a:p>
            <a:r>
              <a:rPr lang="cs-CZ" sz="2200" i="1" dirty="0" err="1" smtClean="0">
                <a:solidFill>
                  <a:schemeClr val="bg1"/>
                </a:solidFill>
              </a:rPr>
              <a:t>policy</a:t>
            </a:r>
            <a:r>
              <a:rPr lang="cs-CZ" sz="2200" i="1" dirty="0" smtClean="0">
                <a:solidFill>
                  <a:schemeClr val="bg1"/>
                </a:solidFill>
              </a:rPr>
              <a:t> </a:t>
            </a:r>
            <a:r>
              <a:rPr lang="cs-CZ" sz="2200" i="1" dirty="0" err="1">
                <a:solidFill>
                  <a:schemeClr val="bg1"/>
                </a:solidFill>
              </a:rPr>
              <a:t>of</a:t>
            </a:r>
            <a:r>
              <a:rPr lang="cs-CZ" sz="2200" i="1" dirty="0">
                <a:solidFill>
                  <a:schemeClr val="bg1"/>
                </a:solidFill>
              </a:rPr>
              <a:t> </a:t>
            </a:r>
            <a:r>
              <a:rPr lang="cs-CZ" sz="2200" i="1" dirty="0" err="1">
                <a:solidFill>
                  <a:schemeClr val="bg1"/>
                </a:solidFill>
              </a:rPr>
              <a:t>containment</a:t>
            </a:r>
            <a:endParaRPr lang="cs-CZ" sz="2200" i="1" dirty="0">
              <a:solidFill>
                <a:schemeClr val="bg1"/>
              </a:solidFill>
            </a:endParaRPr>
          </a:p>
          <a:p>
            <a:endParaRPr lang="cs-CZ" sz="2200" dirty="0" smtClean="0">
              <a:solidFill>
                <a:schemeClr val="bg1"/>
              </a:solidFill>
            </a:endParaRPr>
          </a:p>
          <a:p>
            <a:endParaRPr lang="cs-CZ" sz="2200" dirty="0" smtClean="0">
              <a:solidFill>
                <a:schemeClr val="bg1"/>
              </a:solidFill>
            </a:endParaRPr>
          </a:p>
          <a:p>
            <a:r>
              <a:rPr lang="cs-CZ" sz="3000" b="1" dirty="0">
                <a:solidFill>
                  <a:srgbClr val="FF0080"/>
                </a:solidFill>
              </a:rPr>
              <a:t>TRUMANOVA DOKTRÍNA</a:t>
            </a:r>
          </a:p>
          <a:p>
            <a:r>
              <a:rPr lang="cs-CZ" sz="2200" dirty="0" smtClean="0">
                <a:solidFill>
                  <a:schemeClr val="bg1"/>
                </a:solidFill>
              </a:rPr>
              <a:t>aktivní </a:t>
            </a:r>
            <a:r>
              <a:rPr lang="cs-CZ" sz="2200" dirty="0">
                <a:solidFill>
                  <a:schemeClr val="bg1"/>
                </a:solidFill>
              </a:rPr>
              <a:t>pomoc státům, které byly </a:t>
            </a:r>
            <a:endParaRPr lang="cs-CZ" sz="2200" dirty="0" smtClean="0">
              <a:solidFill>
                <a:schemeClr val="bg1"/>
              </a:solidFill>
            </a:endParaRPr>
          </a:p>
          <a:p>
            <a:r>
              <a:rPr lang="cs-CZ" sz="2200" dirty="0" smtClean="0">
                <a:solidFill>
                  <a:schemeClr val="bg1"/>
                </a:solidFill>
              </a:rPr>
              <a:t>ohroženy vnitřním </a:t>
            </a:r>
            <a:r>
              <a:rPr lang="cs-CZ" sz="2200" dirty="0">
                <a:solidFill>
                  <a:schemeClr val="bg1"/>
                </a:solidFill>
              </a:rPr>
              <a:t>nebo vnějším </a:t>
            </a:r>
            <a:endParaRPr lang="cs-CZ" sz="2200" dirty="0" smtClean="0">
              <a:solidFill>
                <a:schemeClr val="bg1"/>
              </a:solidFill>
            </a:endParaRPr>
          </a:p>
          <a:p>
            <a:r>
              <a:rPr lang="cs-CZ" sz="2200" dirty="0" smtClean="0">
                <a:solidFill>
                  <a:schemeClr val="bg1"/>
                </a:solidFill>
              </a:rPr>
              <a:t>komunistickým nebezpečím </a:t>
            </a:r>
            <a:endParaRPr lang="cs-CZ" sz="2200" dirty="0">
              <a:solidFill>
                <a:schemeClr val="bg1"/>
              </a:solidFill>
            </a:endParaRPr>
          </a:p>
          <a:p>
            <a:endParaRPr lang="cs-CZ" sz="2200" dirty="0" smtClean="0">
              <a:solidFill>
                <a:schemeClr val="bg1"/>
              </a:solidFill>
            </a:endParaRPr>
          </a:p>
          <a:p>
            <a:r>
              <a:rPr lang="cs-CZ" sz="2200" dirty="0" smtClean="0">
                <a:solidFill>
                  <a:schemeClr val="bg1"/>
                </a:solidFill>
              </a:rPr>
              <a:t>Americký </a:t>
            </a:r>
            <a:r>
              <a:rPr lang="cs-CZ" sz="2200" dirty="0">
                <a:solidFill>
                  <a:schemeClr val="bg1"/>
                </a:solidFill>
              </a:rPr>
              <a:t>kongres schvaluje </a:t>
            </a:r>
            <a:endParaRPr lang="cs-CZ" sz="2200" dirty="0" smtClean="0">
              <a:solidFill>
                <a:schemeClr val="bg1"/>
              </a:solidFill>
            </a:endParaRPr>
          </a:p>
          <a:p>
            <a:r>
              <a:rPr lang="cs-CZ" sz="2200" dirty="0" smtClean="0">
                <a:solidFill>
                  <a:schemeClr val="bg1"/>
                </a:solidFill>
              </a:rPr>
              <a:t>finanční </a:t>
            </a:r>
            <a:r>
              <a:rPr lang="cs-CZ" sz="2200" dirty="0">
                <a:solidFill>
                  <a:schemeClr val="bg1"/>
                </a:solidFill>
              </a:rPr>
              <a:t>pomoc </a:t>
            </a:r>
            <a:r>
              <a:rPr lang="cs-CZ" sz="2200" dirty="0" smtClean="0">
                <a:solidFill>
                  <a:schemeClr val="bg1"/>
                </a:solidFill>
              </a:rPr>
              <a:t>komunismem</a:t>
            </a:r>
          </a:p>
          <a:p>
            <a:r>
              <a:rPr lang="cs-CZ" sz="2200" dirty="0" smtClean="0">
                <a:solidFill>
                  <a:schemeClr val="bg1"/>
                </a:solidFill>
              </a:rPr>
              <a:t>ohroženému </a:t>
            </a:r>
            <a:r>
              <a:rPr lang="cs-CZ" sz="2200" dirty="0">
                <a:solidFill>
                  <a:srgbClr val="FF0080"/>
                </a:solidFill>
              </a:rPr>
              <a:t>Řecku</a:t>
            </a:r>
            <a:r>
              <a:rPr lang="cs-CZ" sz="2200" dirty="0">
                <a:solidFill>
                  <a:schemeClr val="bg1"/>
                </a:solidFill>
              </a:rPr>
              <a:t> (250 mil. USD) </a:t>
            </a:r>
          </a:p>
          <a:p>
            <a:r>
              <a:rPr lang="cs-CZ" sz="2200" dirty="0" smtClean="0">
                <a:solidFill>
                  <a:schemeClr val="bg1"/>
                </a:solidFill>
              </a:rPr>
              <a:t>a </a:t>
            </a:r>
            <a:r>
              <a:rPr lang="cs-CZ" sz="2200" dirty="0">
                <a:solidFill>
                  <a:srgbClr val="FF0080"/>
                </a:solidFill>
              </a:rPr>
              <a:t>Turecku </a:t>
            </a:r>
            <a:r>
              <a:rPr lang="cs-CZ" sz="2200" dirty="0">
                <a:solidFill>
                  <a:schemeClr val="bg1"/>
                </a:solidFill>
              </a:rPr>
              <a:t>(150 mil. USD)</a:t>
            </a:r>
          </a:p>
          <a:p>
            <a:endParaRPr lang="cs-CZ" sz="2200" dirty="0">
              <a:solidFill>
                <a:schemeClr val="bg1"/>
              </a:solidFill>
            </a:endParaRPr>
          </a:p>
        </p:txBody>
      </p:sp>
      <p:sp>
        <p:nvSpPr>
          <p:cNvPr id="4" name="Rectangle 3"/>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1947</a:t>
            </a:r>
            <a:endParaRPr lang="en-US" sz="4000" dirty="0">
              <a:solidFill>
                <a:schemeClr val="bg1">
                  <a:lumMod val="50000"/>
                </a:schemeClr>
              </a:solidFill>
              <a:latin typeface="Arial Black"/>
              <a:cs typeface="Arial Black"/>
            </a:endParaRPr>
          </a:p>
        </p:txBody>
      </p:sp>
      <p:sp>
        <p:nvSpPr>
          <p:cNvPr id="5" name="Oval 4"/>
          <p:cNvSpPr/>
          <p:nvPr/>
        </p:nvSpPr>
        <p:spPr>
          <a:xfrm>
            <a:off x="444794" y="386925"/>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4933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p:cNvPicPr>
            <a:picLocks noChangeAspect="1" noChangeArrowheads="1"/>
          </p:cNvPicPr>
          <p:nvPr/>
        </p:nvPicPr>
        <p:blipFill>
          <a:blip r:embed="rId2">
            <a:lum bright="-12000"/>
            <a:extLst>
              <a:ext uri="{28A0092B-C50C-407E-A947-70E740481C1C}">
                <a14:useLocalDpi xmlns:a14="http://schemas.microsoft.com/office/drawing/2010/main" val="0"/>
              </a:ext>
            </a:extLst>
          </a:blip>
          <a:srcRect r="2762"/>
          <a:stretch>
            <a:fillRect/>
          </a:stretch>
        </p:blipFill>
        <p:spPr bwMode="auto">
          <a:xfrm>
            <a:off x="4427551" y="1370844"/>
            <a:ext cx="4716449" cy="5196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 Box 4"/>
          <p:cNvSpPr txBox="1">
            <a:spLocks noChangeArrowheads="1"/>
          </p:cNvSpPr>
          <p:nvPr/>
        </p:nvSpPr>
        <p:spPr bwMode="auto">
          <a:xfrm>
            <a:off x="253092" y="1370844"/>
            <a:ext cx="496887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cs-CZ" sz="3600" b="0" dirty="0">
                <a:solidFill>
                  <a:srgbClr val="FF0080"/>
                </a:solidFill>
                <a:latin typeface="Arial Black" charset="0"/>
              </a:rPr>
              <a:t>Marshallův plán </a:t>
            </a:r>
          </a:p>
          <a:p>
            <a:r>
              <a:rPr lang="cs-CZ" sz="2000" b="0" dirty="0">
                <a:solidFill>
                  <a:srgbClr val="FF0080"/>
                </a:solidFill>
                <a:latin typeface="Arial Black" charset="0"/>
              </a:rPr>
              <a:t>Plán </a:t>
            </a:r>
            <a:r>
              <a:rPr lang="cs-CZ" sz="2000" b="0" dirty="0" smtClean="0">
                <a:solidFill>
                  <a:srgbClr val="FF0080"/>
                </a:solidFill>
                <a:latin typeface="Arial Black" charset="0"/>
              </a:rPr>
              <a:t>hospodářské obnovy </a:t>
            </a:r>
            <a:r>
              <a:rPr lang="cs-CZ" sz="2000" b="0" dirty="0">
                <a:solidFill>
                  <a:srgbClr val="FF0080"/>
                </a:solidFill>
                <a:latin typeface="Arial Black" charset="0"/>
              </a:rPr>
              <a:t>Evropy </a:t>
            </a:r>
            <a:endParaRPr lang="cs-CZ" b="0" dirty="0">
              <a:solidFill>
                <a:srgbClr val="FF0080"/>
              </a:solidFill>
              <a:latin typeface="Arial Black" charset="0"/>
            </a:endParaRPr>
          </a:p>
        </p:txBody>
      </p:sp>
      <p:sp>
        <p:nvSpPr>
          <p:cNvPr id="3" name="Rectangle 2"/>
          <p:cNvSpPr/>
          <p:nvPr/>
        </p:nvSpPr>
        <p:spPr>
          <a:xfrm>
            <a:off x="253092" y="2316994"/>
            <a:ext cx="8422141" cy="1107996"/>
          </a:xfrm>
          <a:prstGeom prst="rect">
            <a:avLst/>
          </a:prstGeom>
        </p:spPr>
        <p:txBody>
          <a:bodyPr wrap="square">
            <a:spAutoFit/>
          </a:bodyPr>
          <a:lstStyle/>
          <a:p>
            <a:r>
              <a:rPr lang="cs-CZ" sz="2200" dirty="0">
                <a:solidFill>
                  <a:schemeClr val="bg1"/>
                </a:solidFill>
              </a:rPr>
              <a:t>5. června 1947 </a:t>
            </a:r>
          </a:p>
          <a:p>
            <a:r>
              <a:rPr lang="cs-CZ" sz="2200" dirty="0">
                <a:solidFill>
                  <a:schemeClr val="bg1"/>
                </a:solidFill>
              </a:rPr>
              <a:t>projev amerického ministra zahraničních věcí </a:t>
            </a:r>
            <a:endParaRPr lang="cs-CZ" sz="2200" dirty="0" smtClean="0">
              <a:solidFill>
                <a:schemeClr val="bg1"/>
              </a:solidFill>
            </a:endParaRPr>
          </a:p>
          <a:p>
            <a:r>
              <a:rPr lang="cs-CZ" sz="2200" b="1" dirty="0" smtClean="0">
                <a:solidFill>
                  <a:schemeClr val="bg1"/>
                </a:solidFill>
              </a:rPr>
              <a:t>George </a:t>
            </a:r>
            <a:r>
              <a:rPr lang="cs-CZ" sz="2200" b="1" dirty="0" err="1">
                <a:solidFill>
                  <a:schemeClr val="bg1"/>
                </a:solidFill>
              </a:rPr>
              <a:t>Marshalla</a:t>
            </a:r>
            <a:endParaRPr lang="cs-CZ" sz="2200" b="1" dirty="0">
              <a:solidFill>
                <a:schemeClr val="bg1"/>
              </a:solidFill>
            </a:endParaRPr>
          </a:p>
        </p:txBody>
      </p:sp>
      <p:sp>
        <p:nvSpPr>
          <p:cNvPr id="4" name="Rectangle 3"/>
          <p:cNvSpPr/>
          <p:nvPr/>
        </p:nvSpPr>
        <p:spPr>
          <a:xfrm>
            <a:off x="253092" y="3773457"/>
            <a:ext cx="4572000" cy="2800767"/>
          </a:xfrm>
          <a:prstGeom prst="rect">
            <a:avLst/>
          </a:prstGeom>
        </p:spPr>
        <p:txBody>
          <a:bodyPr>
            <a:spAutoFit/>
          </a:bodyPr>
          <a:lstStyle/>
          <a:p>
            <a:r>
              <a:rPr lang="cs-CZ" sz="2200" i="1" dirty="0" smtClean="0">
                <a:solidFill>
                  <a:schemeClr val="bg1"/>
                </a:solidFill>
              </a:rPr>
              <a:t>„Naše </a:t>
            </a:r>
            <a:r>
              <a:rPr lang="cs-CZ" sz="2200" i="1" dirty="0">
                <a:solidFill>
                  <a:schemeClr val="bg1"/>
                </a:solidFill>
              </a:rPr>
              <a:t>politika není namířena proti konkrétní zemi či ideologii, nýbrž proti hladu, bídě, beznaději a </a:t>
            </a:r>
            <a:r>
              <a:rPr lang="cs-CZ" sz="2200" i="1" dirty="0" smtClean="0">
                <a:solidFill>
                  <a:schemeClr val="bg1"/>
                </a:solidFill>
              </a:rPr>
              <a:t>chaosu.“ </a:t>
            </a:r>
          </a:p>
          <a:p>
            <a:endParaRPr lang="cs-CZ" sz="2200" i="1" dirty="0">
              <a:solidFill>
                <a:schemeClr val="bg1"/>
              </a:solidFill>
            </a:endParaRPr>
          </a:p>
          <a:p>
            <a:r>
              <a:rPr lang="cs-CZ" sz="2200" i="1" dirty="0">
                <a:solidFill>
                  <a:schemeClr val="bg1"/>
                </a:solidFill>
              </a:rPr>
              <a:t>„Evropské země musejí ovšem samy rozhodnout o formě </a:t>
            </a:r>
            <a:r>
              <a:rPr lang="cs-CZ" sz="2200" i="1" dirty="0" smtClean="0">
                <a:solidFill>
                  <a:schemeClr val="bg1"/>
                </a:solidFill>
              </a:rPr>
              <a:t>pomoci</a:t>
            </a:r>
            <a:br>
              <a:rPr lang="cs-CZ" sz="2200" i="1" dirty="0" smtClean="0">
                <a:solidFill>
                  <a:schemeClr val="bg1"/>
                </a:solidFill>
              </a:rPr>
            </a:br>
            <a:r>
              <a:rPr lang="cs-CZ" sz="2200" i="1" dirty="0" smtClean="0">
                <a:solidFill>
                  <a:schemeClr val="bg1"/>
                </a:solidFill>
              </a:rPr>
              <a:t>a předložit </a:t>
            </a:r>
            <a:r>
              <a:rPr lang="cs-CZ" sz="2200" i="1" dirty="0">
                <a:solidFill>
                  <a:schemeClr val="bg1"/>
                </a:solidFill>
              </a:rPr>
              <a:t>odpovídající a zcela konkrétní návrhy.“ </a:t>
            </a:r>
          </a:p>
        </p:txBody>
      </p:sp>
      <p:sp>
        <p:nvSpPr>
          <p:cNvPr id="6" name="Rectangle 5"/>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1947</a:t>
            </a:r>
            <a:endParaRPr lang="en-US" sz="4000" dirty="0">
              <a:solidFill>
                <a:schemeClr val="bg1">
                  <a:lumMod val="50000"/>
                </a:schemeClr>
              </a:solidFill>
              <a:latin typeface="Arial Black"/>
              <a:cs typeface="Arial Black"/>
            </a:endParaRPr>
          </a:p>
        </p:txBody>
      </p:sp>
      <p:sp>
        <p:nvSpPr>
          <p:cNvPr id="7" name="Oval 6"/>
          <p:cNvSpPr/>
          <p:nvPr/>
        </p:nvSpPr>
        <p:spPr>
          <a:xfrm>
            <a:off x="444794" y="386925"/>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74570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ChangeArrowheads="1"/>
          </p:cNvSpPr>
          <p:nvPr/>
        </p:nvSpPr>
        <p:spPr bwMode="auto">
          <a:xfrm>
            <a:off x="250825" y="1377593"/>
            <a:ext cx="8566604" cy="1554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r>
              <a:rPr lang="cs-CZ" sz="1900" b="0" i="1" dirty="0" smtClean="0">
                <a:solidFill>
                  <a:schemeClr val="bg1"/>
                </a:solidFill>
              </a:rPr>
              <a:t>„Nemusím </a:t>
            </a:r>
            <a:r>
              <a:rPr lang="cs-CZ" sz="1900" b="0" i="1" dirty="0">
                <a:solidFill>
                  <a:schemeClr val="bg1"/>
                </a:solidFill>
              </a:rPr>
              <a:t>vám říkat, že situace ve světě je velmi </a:t>
            </a:r>
            <a:r>
              <a:rPr lang="cs-CZ" sz="1900" b="0" i="1" dirty="0" smtClean="0">
                <a:solidFill>
                  <a:schemeClr val="bg1"/>
                </a:solidFill>
              </a:rPr>
              <a:t>vážná… Evropské </a:t>
            </a:r>
            <a:r>
              <a:rPr lang="cs-CZ" sz="1900" b="0" i="1" dirty="0">
                <a:solidFill>
                  <a:schemeClr val="bg1"/>
                </a:solidFill>
              </a:rPr>
              <a:t>obchodní struktury se během války úplně rozpadly. Obnovu značně zdržel fakt, že dva roky po ukončení války nebyla uzavřena mírová smlouva s Německem a </a:t>
            </a:r>
            <a:r>
              <a:rPr lang="cs-CZ" sz="1900" b="0" i="1" dirty="0" smtClean="0">
                <a:solidFill>
                  <a:schemeClr val="bg1"/>
                </a:solidFill>
              </a:rPr>
              <a:t>Rakouskem.</a:t>
            </a:r>
            <a:r>
              <a:rPr lang="cs-CZ" sz="1900" i="1" dirty="0">
                <a:solidFill>
                  <a:schemeClr val="bg1"/>
                </a:solidFill>
              </a:rPr>
              <a:t> </a:t>
            </a:r>
            <a:r>
              <a:rPr lang="cs-CZ" sz="1900" b="0" i="1" dirty="0" smtClean="0">
                <a:solidFill>
                  <a:schemeClr val="bg1"/>
                </a:solidFill>
              </a:rPr>
              <a:t>USA </a:t>
            </a:r>
            <a:r>
              <a:rPr lang="cs-CZ" sz="1900" b="0" i="1" dirty="0">
                <a:solidFill>
                  <a:schemeClr val="bg1"/>
                </a:solidFill>
              </a:rPr>
              <a:t>jsou dnes jedinou zemí na světě, která má ekonomickou sílu a produktivitu pro poskytnutí nezbytné pomoci</a:t>
            </a:r>
            <a:r>
              <a:rPr lang="cs-CZ" sz="1900" b="0" i="1" dirty="0" smtClean="0">
                <a:solidFill>
                  <a:schemeClr val="bg1"/>
                </a:solidFill>
              </a:rPr>
              <a:t>…“</a:t>
            </a:r>
            <a:endParaRPr lang="cs-CZ" sz="1900" b="0" i="1" dirty="0">
              <a:solidFill>
                <a:schemeClr val="bg1"/>
              </a:solidFill>
            </a:endParaRPr>
          </a:p>
        </p:txBody>
      </p:sp>
      <p:sp>
        <p:nvSpPr>
          <p:cNvPr id="3" name="Rectangle 9"/>
          <p:cNvSpPr>
            <a:spLocks noChangeArrowheads="1"/>
          </p:cNvSpPr>
          <p:nvPr/>
        </p:nvSpPr>
        <p:spPr bwMode="auto">
          <a:xfrm>
            <a:off x="179388" y="3164039"/>
            <a:ext cx="8820150"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cs-CZ" sz="1900" b="0" i="1" dirty="0" smtClean="0">
                <a:solidFill>
                  <a:schemeClr val="bg1"/>
                </a:solidFill>
              </a:rPr>
              <a:t>„Je </a:t>
            </a:r>
            <a:r>
              <a:rPr lang="cs-CZ" sz="1900" b="0" i="1" dirty="0">
                <a:solidFill>
                  <a:schemeClr val="bg1"/>
                </a:solidFill>
              </a:rPr>
              <a:t>logické, že Spojené státy musí udělat, co je v jejich silách a přispět k obnově normálního ekonomického zdraví ve světě bez něhož nemůže existovat politická stabilita a zajištěný mír. Naše politika není zaměřena proti nějaké zemi či doktríně, ale proti hladu, bídě, zoufalství a chaosu. Jejím účelem je oživit fungující ekonomiku ve světě</a:t>
            </a:r>
            <a:r>
              <a:rPr lang="cs-CZ" sz="1900" b="0" i="1" dirty="0" smtClean="0">
                <a:solidFill>
                  <a:schemeClr val="bg1"/>
                </a:solidFill>
              </a:rPr>
              <a:t>,</a:t>
            </a:r>
            <a:br>
              <a:rPr lang="cs-CZ" sz="1900" b="0" i="1" dirty="0" smtClean="0">
                <a:solidFill>
                  <a:schemeClr val="bg1"/>
                </a:solidFill>
              </a:rPr>
            </a:br>
            <a:r>
              <a:rPr lang="cs-CZ" sz="1900" b="0" i="1" dirty="0" smtClean="0">
                <a:solidFill>
                  <a:schemeClr val="bg1"/>
                </a:solidFill>
              </a:rPr>
              <a:t>aby </a:t>
            </a:r>
            <a:r>
              <a:rPr lang="cs-CZ" sz="1900" b="0" i="1" dirty="0">
                <a:solidFill>
                  <a:schemeClr val="bg1"/>
                </a:solidFill>
              </a:rPr>
              <a:t>mohly být vytvořeny politické a společenské podmínky, v nichž mohou existovat svobodné instituce…Nebylo by vhodné ani účelné, aby naše vláda vypracovala jednostranný program, který by měl postavit Evropu ekonomicky na nohy. To je věcí Evropanů. Iniciativa musí, podle mého názoru, vyjít z Evropy. Úlohou této </a:t>
            </a:r>
            <a:r>
              <a:rPr lang="cs-CZ" sz="1900" b="0" i="1" dirty="0" smtClean="0">
                <a:solidFill>
                  <a:schemeClr val="bg1"/>
                </a:solidFill>
              </a:rPr>
              <a:t>země</a:t>
            </a:r>
            <a:br>
              <a:rPr lang="cs-CZ" sz="1900" b="0" i="1" dirty="0" smtClean="0">
                <a:solidFill>
                  <a:schemeClr val="bg1"/>
                </a:solidFill>
              </a:rPr>
            </a:br>
            <a:r>
              <a:rPr lang="cs-CZ" sz="1900" b="0" i="1" dirty="0" smtClean="0">
                <a:solidFill>
                  <a:schemeClr val="bg1"/>
                </a:solidFill>
              </a:rPr>
              <a:t>je </a:t>
            </a:r>
            <a:r>
              <a:rPr lang="cs-CZ" sz="1900" b="0" i="1" dirty="0">
                <a:solidFill>
                  <a:schemeClr val="bg1"/>
                </a:solidFill>
              </a:rPr>
              <a:t>poskytnout přátelskou pomoc při přípravě hospodářského programu a při jeho následné aplikaci tak ,aby to bylo pro nás přijatelné. Program bude ale také vyžadovat, aby se část našeho lidu postavila čelem k obrovské zodpovědnosti, kterou na naši zemi vložily dějiny</a:t>
            </a:r>
            <a:r>
              <a:rPr lang="cs-CZ" sz="1900" b="0" i="1" dirty="0" smtClean="0">
                <a:solidFill>
                  <a:schemeClr val="bg1"/>
                </a:solidFill>
              </a:rPr>
              <a:t>.“ </a:t>
            </a:r>
            <a:endParaRPr lang="cs-CZ" sz="1900" b="0" i="1" dirty="0">
              <a:solidFill>
                <a:schemeClr val="bg1"/>
              </a:solidFill>
            </a:endParaRPr>
          </a:p>
        </p:txBody>
      </p:sp>
      <p:sp>
        <p:nvSpPr>
          <p:cNvPr id="4" name="Rectangle 3"/>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1947</a:t>
            </a:r>
            <a:endParaRPr lang="en-US" sz="4000" dirty="0">
              <a:solidFill>
                <a:schemeClr val="bg1">
                  <a:lumMod val="50000"/>
                </a:schemeClr>
              </a:solidFill>
              <a:latin typeface="Arial Black"/>
              <a:cs typeface="Arial Black"/>
            </a:endParaRPr>
          </a:p>
        </p:txBody>
      </p:sp>
      <p:sp>
        <p:nvSpPr>
          <p:cNvPr id="5" name="Oval 4"/>
          <p:cNvSpPr/>
          <p:nvPr/>
        </p:nvSpPr>
        <p:spPr>
          <a:xfrm>
            <a:off x="444794" y="386925"/>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2321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1945</a:t>
            </a:r>
            <a:endParaRPr lang="en-US" sz="4000" dirty="0">
              <a:solidFill>
                <a:schemeClr val="bg1">
                  <a:lumMod val="50000"/>
                </a:schemeClr>
              </a:solidFill>
              <a:latin typeface="Arial Black"/>
              <a:cs typeface="Arial Black"/>
            </a:endParaRPr>
          </a:p>
        </p:txBody>
      </p:sp>
      <p:sp>
        <p:nvSpPr>
          <p:cNvPr id="3" name="Oval 2"/>
          <p:cNvSpPr/>
          <p:nvPr/>
        </p:nvSpPr>
        <p:spPr>
          <a:xfrm>
            <a:off x="1036540" y="386925"/>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87349" y="5814211"/>
            <a:ext cx="8744842" cy="769441"/>
          </a:xfrm>
          <a:prstGeom prst="rect">
            <a:avLst/>
          </a:prstGeom>
        </p:spPr>
        <p:txBody>
          <a:bodyPr wrap="square">
            <a:spAutoFit/>
          </a:bodyPr>
          <a:lstStyle/>
          <a:p>
            <a:r>
              <a:rPr lang="cs-CZ" sz="2200" dirty="0">
                <a:solidFill>
                  <a:schemeClr val="bg1"/>
                </a:solidFill>
              </a:rPr>
              <a:t>30. dubna 1945 </a:t>
            </a:r>
            <a:endParaRPr lang="cs-CZ" sz="2200" dirty="0" smtClean="0">
              <a:solidFill>
                <a:schemeClr val="bg1"/>
              </a:solidFill>
            </a:endParaRPr>
          </a:p>
          <a:p>
            <a:r>
              <a:rPr lang="cs-CZ" sz="2200" dirty="0" smtClean="0">
                <a:solidFill>
                  <a:schemeClr val="bg1"/>
                </a:solidFill>
              </a:rPr>
              <a:t>spáchal </a:t>
            </a:r>
            <a:r>
              <a:rPr lang="cs-CZ" sz="2200" dirty="0">
                <a:solidFill>
                  <a:schemeClr val="bg1"/>
                </a:solidFill>
              </a:rPr>
              <a:t>sebevraždu </a:t>
            </a:r>
            <a:r>
              <a:rPr lang="cs-CZ" sz="2200" b="1" dirty="0">
                <a:solidFill>
                  <a:srgbClr val="FF0080"/>
                </a:solidFill>
              </a:rPr>
              <a:t>Adolf Hitler</a:t>
            </a:r>
          </a:p>
        </p:txBody>
      </p:sp>
      <p:pic>
        <p:nvPicPr>
          <p:cNvPr id="4" name="Picture 3"/>
          <p:cNvPicPr>
            <a:picLocks noChangeAspect="1"/>
          </p:cNvPicPr>
          <p:nvPr/>
        </p:nvPicPr>
        <p:blipFill>
          <a:blip r:embed="rId2"/>
          <a:stretch>
            <a:fillRect/>
          </a:stretch>
        </p:blipFill>
        <p:spPr>
          <a:xfrm>
            <a:off x="239105" y="1394037"/>
            <a:ext cx="6008199" cy="4333914"/>
          </a:xfrm>
          <a:prstGeom prst="rect">
            <a:avLst/>
          </a:prstGeom>
        </p:spPr>
      </p:pic>
      <p:pic>
        <p:nvPicPr>
          <p:cNvPr id="7" name="Picture 6"/>
          <p:cNvPicPr>
            <a:picLocks noChangeAspect="1"/>
          </p:cNvPicPr>
          <p:nvPr/>
        </p:nvPicPr>
        <p:blipFill>
          <a:blip r:embed="rId3"/>
          <a:stretch>
            <a:fillRect/>
          </a:stretch>
        </p:blipFill>
        <p:spPr>
          <a:xfrm rot="762405">
            <a:off x="4283951" y="818346"/>
            <a:ext cx="3317979" cy="2322585"/>
          </a:xfrm>
          <a:prstGeom prst="rect">
            <a:avLst/>
          </a:prstGeom>
        </p:spPr>
      </p:pic>
    </p:spTree>
    <p:extLst>
      <p:ext uri="{BB962C8B-B14F-4D97-AF65-F5344CB8AC3E}">
        <p14:creationId xmlns:p14="http://schemas.microsoft.com/office/powerpoint/2010/main" val="17447061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250px-Marshall_Plan_po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7747" y="1392692"/>
            <a:ext cx="2881902" cy="39654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9" descr="Plakat: Werbeplakat für den Marshallplan, 19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392693"/>
            <a:ext cx="2852417" cy="396549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1947</a:t>
            </a:r>
            <a:endParaRPr lang="en-US" sz="4000" dirty="0">
              <a:solidFill>
                <a:schemeClr val="bg1">
                  <a:lumMod val="50000"/>
                </a:schemeClr>
              </a:solidFill>
              <a:latin typeface="Arial Black"/>
              <a:cs typeface="Arial Black"/>
            </a:endParaRPr>
          </a:p>
        </p:txBody>
      </p:sp>
      <p:sp>
        <p:nvSpPr>
          <p:cNvPr id="6" name="Oval 5"/>
          <p:cNvSpPr/>
          <p:nvPr/>
        </p:nvSpPr>
        <p:spPr>
          <a:xfrm>
            <a:off x="1025366" y="386925"/>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95037" y="5513979"/>
            <a:ext cx="8721309" cy="1107996"/>
          </a:xfrm>
          <a:prstGeom prst="rect">
            <a:avLst/>
          </a:prstGeom>
        </p:spPr>
        <p:txBody>
          <a:bodyPr wrap="square">
            <a:spAutoFit/>
          </a:bodyPr>
          <a:lstStyle/>
          <a:p>
            <a:r>
              <a:rPr lang="cs-CZ" sz="2200" i="1" dirty="0">
                <a:solidFill>
                  <a:schemeClr val="bg1"/>
                </a:solidFill>
                <a:latin typeface="Calibri" pitchFamily="34" charset="0"/>
              </a:rPr>
              <a:t>„Tento plán bude stát naši zemi miliardy dolarů. Zatíží amerického daňového poplatníka. Vyžádá si oběti dnes, abychom se mohli zítra těšit bezpečnosti a míru</a:t>
            </a:r>
            <a:r>
              <a:rPr lang="cs-CZ" sz="2200" i="1" dirty="0" smtClean="0">
                <a:solidFill>
                  <a:schemeClr val="bg1"/>
                </a:solidFill>
                <a:latin typeface="Calibri" pitchFamily="34" charset="0"/>
              </a:rPr>
              <a:t>…“</a:t>
            </a:r>
            <a:endParaRPr lang="cs-CZ" sz="2200" i="1" dirty="0">
              <a:solidFill>
                <a:schemeClr val="bg1"/>
              </a:solidFill>
              <a:latin typeface="Calibri" pitchFamily="34" charset="0"/>
            </a:endParaRPr>
          </a:p>
        </p:txBody>
      </p:sp>
      <p:pic>
        <p:nvPicPr>
          <p:cNvPr id="8" name="Picture 7"/>
          <p:cNvPicPr>
            <a:picLocks noChangeAspect="1"/>
          </p:cNvPicPr>
          <p:nvPr/>
        </p:nvPicPr>
        <p:blipFill>
          <a:blip r:embed="rId4"/>
          <a:stretch>
            <a:fillRect/>
          </a:stretch>
        </p:blipFill>
        <p:spPr>
          <a:xfrm>
            <a:off x="6143431" y="1392692"/>
            <a:ext cx="2832498" cy="3965498"/>
          </a:xfrm>
          <a:prstGeom prst="rect">
            <a:avLst/>
          </a:prstGeom>
        </p:spPr>
      </p:pic>
    </p:spTree>
    <p:extLst>
      <p:ext uri="{BB962C8B-B14F-4D97-AF65-F5344CB8AC3E}">
        <p14:creationId xmlns:p14="http://schemas.microsoft.com/office/powerpoint/2010/main" val="2256741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00" y="1359313"/>
            <a:ext cx="6838428" cy="5196305"/>
          </a:xfrm>
          <a:prstGeom prst="rect">
            <a:avLst/>
          </a:prstGeom>
        </p:spPr>
      </p:pic>
      <p:sp>
        <p:nvSpPr>
          <p:cNvPr id="3" name="Rectangle 2"/>
          <p:cNvSpPr/>
          <p:nvPr/>
        </p:nvSpPr>
        <p:spPr>
          <a:xfrm>
            <a:off x="4969768" y="4687578"/>
            <a:ext cx="299631" cy="369332"/>
          </a:xfrm>
          <a:prstGeom prst="rect">
            <a:avLst/>
          </a:prstGeom>
        </p:spPr>
        <p:txBody>
          <a:bodyPr wrap="none">
            <a:spAutoFit/>
          </a:bodyPr>
          <a:lstStyle/>
          <a:p>
            <a:r>
              <a:rPr lang="cs-CZ" dirty="0"/>
              <a:t>*</a:t>
            </a:r>
          </a:p>
        </p:txBody>
      </p:sp>
      <p:sp>
        <p:nvSpPr>
          <p:cNvPr id="4" name="Rectangle 3"/>
          <p:cNvSpPr/>
          <p:nvPr/>
        </p:nvSpPr>
        <p:spPr>
          <a:xfrm>
            <a:off x="7515347" y="6550223"/>
            <a:ext cx="723087" cy="307777"/>
          </a:xfrm>
          <a:prstGeom prst="rect">
            <a:avLst/>
          </a:prstGeom>
        </p:spPr>
        <p:txBody>
          <a:bodyPr wrap="none">
            <a:spAutoFit/>
          </a:bodyPr>
          <a:lstStyle/>
          <a:p>
            <a:r>
              <a:rPr lang="cs-CZ" sz="1400" i="1" dirty="0" smtClean="0">
                <a:solidFill>
                  <a:schemeClr val="bg1"/>
                </a:solidFill>
              </a:rPr>
              <a:t>* Terst</a:t>
            </a:r>
            <a:endParaRPr lang="cs-CZ" sz="1400" i="1" dirty="0">
              <a:solidFill>
                <a:schemeClr val="bg1"/>
              </a:solidFill>
            </a:endParaRPr>
          </a:p>
        </p:txBody>
      </p:sp>
    </p:spTree>
    <p:extLst>
      <p:ext uri="{BB962C8B-B14F-4D97-AF65-F5344CB8AC3E}">
        <p14:creationId xmlns:p14="http://schemas.microsoft.com/office/powerpoint/2010/main" val="38114974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3">
            <a:lum bright="-24000"/>
            <a:extLst>
              <a:ext uri="{28A0092B-C50C-407E-A947-70E740481C1C}">
                <a14:useLocalDpi xmlns:a14="http://schemas.microsoft.com/office/drawing/2010/main" val="0"/>
              </a:ext>
            </a:extLst>
          </a:blip>
          <a:srcRect r="4185" b="2539"/>
          <a:stretch>
            <a:fillRect/>
          </a:stretch>
        </p:blipFill>
        <p:spPr bwMode="auto">
          <a:xfrm>
            <a:off x="5400675" y="1186241"/>
            <a:ext cx="3743325"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Rectangle 4"/>
          <p:cNvSpPr>
            <a:spLocks noChangeArrowheads="1"/>
          </p:cNvSpPr>
          <p:nvPr/>
        </p:nvSpPr>
        <p:spPr bwMode="auto">
          <a:xfrm>
            <a:off x="125452" y="1391860"/>
            <a:ext cx="5400675" cy="512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cs-CZ" sz="2000" b="0" dirty="0">
                <a:solidFill>
                  <a:schemeClr val="bg1"/>
                </a:solidFill>
              </a:rPr>
              <a:t>vznik</a:t>
            </a:r>
          </a:p>
          <a:p>
            <a:r>
              <a:rPr lang="cs-CZ" sz="3000" b="0" dirty="0">
                <a:solidFill>
                  <a:schemeClr val="bg1"/>
                </a:solidFill>
                <a:latin typeface="Arial Black" charset="0"/>
              </a:rPr>
              <a:t>Organizace pro evropskou hospodářskou spolupráci</a:t>
            </a:r>
            <a:r>
              <a:rPr lang="cs-CZ" sz="2000" b="0" dirty="0">
                <a:solidFill>
                  <a:schemeClr val="bg1"/>
                </a:solidFill>
              </a:rPr>
              <a:t> </a:t>
            </a:r>
          </a:p>
          <a:p>
            <a:endParaRPr lang="cs-CZ" sz="2000" b="0" dirty="0">
              <a:solidFill>
                <a:schemeClr val="bg1"/>
              </a:solidFill>
            </a:endParaRPr>
          </a:p>
          <a:p>
            <a:r>
              <a:rPr lang="cs-CZ" sz="2000" b="0" dirty="0">
                <a:solidFill>
                  <a:schemeClr val="bg1"/>
                </a:solidFill>
              </a:rPr>
              <a:t>(</a:t>
            </a:r>
            <a:r>
              <a:rPr lang="cs-CZ" sz="2000" b="0" dirty="0" err="1">
                <a:solidFill>
                  <a:schemeClr val="bg1"/>
                </a:solidFill>
              </a:rPr>
              <a:t>Organization</a:t>
            </a:r>
            <a:r>
              <a:rPr lang="cs-CZ" sz="2000" b="0" dirty="0">
                <a:solidFill>
                  <a:schemeClr val="bg1"/>
                </a:solidFill>
              </a:rPr>
              <a:t> </a:t>
            </a:r>
            <a:r>
              <a:rPr lang="cs-CZ" sz="2000" b="0" dirty="0" err="1">
                <a:solidFill>
                  <a:schemeClr val="bg1"/>
                </a:solidFill>
              </a:rPr>
              <a:t>for</a:t>
            </a:r>
            <a:r>
              <a:rPr lang="cs-CZ" sz="2000" b="0" dirty="0">
                <a:solidFill>
                  <a:schemeClr val="bg1"/>
                </a:solidFill>
              </a:rPr>
              <a:t> </a:t>
            </a:r>
            <a:r>
              <a:rPr lang="cs-CZ" sz="2000" b="0" dirty="0" err="1">
                <a:solidFill>
                  <a:schemeClr val="bg1"/>
                </a:solidFill>
              </a:rPr>
              <a:t>European</a:t>
            </a:r>
            <a:r>
              <a:rPr lang="cs-CZ" sz="2000" b="0" dirty="0">
                <a:solidFill>
                  <a:schemeClr val="bg1"/>
                </a:solidFill>
              </a:rPr>
              <a:t> </a:t>
            </a:r>
            <a:r>
              <a:rPr lang="cs-CZ" sz="2000" b="0" dirty="0" err="1">
                <a:solidFill>
                  <a:schemeClr val="bg1"/>
                </a:solidFill>
              </a:rPr>
              <a:t>Economic</a:t>
            </a:r>
            <a:r>
              <a:rPr lang="cs-CZ" sz="2000" b="0" dirty="0">
                <a:solidFill>
                  <a:schemeClr val="bg1"/>
                </a:solidFill>
              </a:rPr>
              <a:t> </a:t>
            </a:r>
            <a:r>
              <a:rPr lang="cs-CZ" sz="2000" b="0" dirty="0" err="1">
                <a:solidFill>
                  <a:schemeClr val="bg1"/>
                </a:solidFill>
              </a:rPr>
              <a:t>Cooperation</a:t>
            </a:r>
            <a:r>
              <a:rPr lang="cs-CZ" sz="2000" b="0" dirty="0">
                <a:solidFill>
                  <a:schemeClr val="bg1"/>
                </a:solidFill>
              </a:rPr>
              <a:t>, OEEC)*</a:t>
            </a:r>
          </a:p>
          <a:p>
            <a:endParaRPr lang="cs-CZ" sz="2000" b="0" dirty="0">
              <a:solidFill>
                <a:schemeClr val="bg1"/>
              </a:solidFill>
            </a:endParaRPr>
          </a:p>
          <a:p>
            <a:r>
              <a:rPr lang="cs-CZ" sz="2000" b="0" dirty="0" smtClean="0">
                <a:solidFill>
                  <a:schemeClr val="bg1"/>
                </a:solidFill>
              </a:rPr>
              <a:t>snaha </a:t>
            </a:r>
            <a:r>
              <a:rPr lang="cs-CZ" sz="2000" b="0" dirty="0">
                <a:solidFill>
                  <a:schemeClr val="bg1"/>
                </a:solidFill>
              </a:rPr>
              <a:t>USA překonat rozpory v Evropě </a:t>
            </a:r>
          </a:p>
          <a:p>
            <a:r>
              <a:rPr lang="cs-CZ" sz="2000" b="1" dirty="0" smtClean="0">
                <a:solidFill>
                  <a:srgbClr val="FF0080"/>
                </a:solidFill>
              </a:rPr>
              <a:t>podnítit </a:t>
            </a:r>
            <a:r>
              <a:rPr lang="cs-CZ" sz="2000" b="1" dirty="0">
                <a:solidFill>
                  <a:srgbClr val="FF0080"/>
                </a:solidFill>
              </a:rPr>
              <a:t>spolupráci evropských zemí </a:t>
            </a:r>
          </a:p>
          <a:p>
            <a:r>
              <a:rPr lang="cs-CZ" sz="2000" b="0" dirty="0" smtClean="0">
                <a:solidFill>
                  <a:schemeClr val="bg1"/>
                </a:solidFill>
              </a:rPr>
              <a:t>Evropa </a:t>
            </a:r>
            <a:r>
              <a:rPr lang="cs-CZ" sz="2000" b="0" dirty="0">
                <a:solidFill>
                  <a:schemeClr val="bg1"/>
                </a:solidFill>
              </a:rPr>
              <a:t>si prostřednictvím organizace </a:t>
            </a:r>
            <a:r>
              <a:rPr lang="cs-CZ" sz="2000" b="0" dirty="0" smtClean="0">
                <a:solidFill>
                  <a:schemeClr val="bg1"/>
                </a:solidFill>
              </a:rPr>
              <a:t>sama rozděluje </a:t>
            </a:r>
            <a:r>
              <a:rPr lang="cs-CZ" sz="2000" b="0" dirty="0">
                <a:solidFill>
                  <a:schemeClr val="bg1"/>
                </a:solidFill>
              </a:rPr>
              <a:t>pomoc </a:t>
            </a:r>
          </a:p>
          <a:p>
            <a:r>
              <a:rPr lang="cs-CZ" sz="2000" b="0" dirty="0" smtClean="0">
                <a:solidFill>
                  <a:schemeClr val="bg1"/>
                </a:solidFill>
              </a:rPr>
              <a:t>omezí bariéry </a:t>
            </a:r>
            <a:r>
              <a:rPr lang="cs-CZ" sz="2000" b="0" dirty="0">
                <a:solidFill>
                  <a:schemeClr val="bg1"/>
                </a:solidFill>
              </a:rPr>
              <a:t>ve vzájemném obchodu</a:t>
            </a:r>
          </a:p>
          <a:p>
            <a:endParaRPr lang="cs-CZ" sz="2000" b="0" dirty="0">
              <a:solidFill>
                <a:schemeClr val="bg1"/>
              </a:solidFill>
            </a:endParaRPr>
          </a:p>
          <a:p>
            <a:r>
              <a:rPr lang="cs-CZ" sz="2000" dirty="0">
                <a:solidFill>
                  <a:srgbClr val="FF0080"/>
                </a:solidFill>
              </a:rPr>
              <a:t>počátky evropské </a:t>
            </a:r>
            <a:r>
              <a:rPr lang="cs-CZ" sz="2000" dirty="0" smtClean="0">
                <a:solidFill>
                  <a:srgbClr val="FF0080"/>
                </a:solidFill>
              </a:rPr>
              <a:t>integrace</a:t>
            </a:r>
            <a:endParaRPr lang="cs-CZ" sz="2000" dirty="0">
              <a:solidFill>
                <a:srgbClr val="FF0080"/>
              </a:solidFill>
            </a:endParaRPr>
          </a:p>
        </p:txBody>
      </p:sp>
      <p:sp>
        <p:nvSpPr>
          <p:cNvPr id="4" name="Rectangle 3"/>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1947</a:t>
            </a:r>
            <a:endParaRPr lang="en-US" sz="4000" dirty="0">
              <a:solidFill>
                <a:schemeClr val="bg1">
                  <a:lumMod val="50000"/>
                </a:schemeClr>
              </a:solidFill>
              <a:latin typeface="Arial Black"/>
              <a:cs typeface="Arial Black"/>
            </a:endParaRPr>
          </a:p>
        </p:txBody>
      </p:sp>
      <p:sp>
        <p:nvSpPr>
          <p:cNvPr id="5" name="Oval 4"/>
          <p:cNvSpPr/>
          <p:nvPr/>
        </p:nvSpPr>
        <p:spPr>
          <a:xfrm>
            <a:off x="989080" y="386925"/>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01170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1947</a:t>
            </a:r>
            <a:endParaRPr lang="en-US" sz="4000" dirty="0">
              <a:solidFill>
                <a:schemeClr val="bg1">
                  <a:lumMod val="50000"/>
                </a:schemeClr>
              </a:solidFill>
              <a:latin typeface="Arial Black"/>
              <a:cs typeface="Arial Black"/>
            </a:endParaRPr>
          </a:p>
        </p:txBody>
      </p:sp>
      <p:sp>
        <p:nvSpPr>
          <p:cNvPr id="3" name="Oval 2"/>
          <p:cNvSpPr/>
          <p:nvPr/>
        </p:nvSpPr>
        <p:spPr>
          <a:xfrm>
            <a:off x="989080" y="386925"/>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7"/>
          <p:cNvSpPr>
            <a:spLocks noChangeArrowheads="1"/>
          </p:cNvSpPr>
          <p:nvPr/>
        </p:nvSpPr>
        <p:spPr bwMode="auto">
          <a:xfrm>
            <a:off x="314476" y="1366762"/>
            <a:ext cx="4438953"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cs-CZ" sz="2200" dirty="0">
                <a:solidFill>
                  <a:schemeClr val="bg1"/>
                </a:solidFill>
              </a:rPr>
              <a:t>b</a:t>
            </a:r>
            <a:r>
              <a:rPr lang="cs-CZ" sz="2200" b="0" dirty="0" smtClean="0">
                <a:solidFill>
                  <a:schemeClr val="bg1"/>
                </a:solidFill>
              </a:rPr>
              <a:t>ěhem </a:t>
            </a:r>
            <a:r>
              <a:rPr lang="cs-CZ" sz="2200" b="0" dirty="0">
                <a:solidFill>
                  <a:schemeClr val="bg1"/>
                </a:solidFill>
              </a:rPr>
              <a:t>let </a:t>
            </a:r>
            <a:r>
              <a:rPr lang="cs-CZ" sz="2200" b="0" dirty="0" smtClean="0">
                <a:solidFill>
                  <a:schemeClr val="bg1"/>
                </a:solidFill>
              </a:rPr>
              <a:t>1947 - 1951 </a:t>
            </a:r>
            <a:r>
              <a:rPr lang="cs-CZ" sz="2200" b="0" dirty="0">
                <a:solidFill>
                  <a:schemeClr val="bg1"/>
                </a:solidFill>
              </a:rPr>
              <a:t>byly rozděleny půjčky a dary přibližně </a:t>
            </a:r>
            <a:br>
              <a:rPr lang="cs-CZ" sz="2200" b="0" dirty="0">
                <a:solidFill>
                  <a:schemeClr val="bg1"/>
                </a:solidFill>
              </a:rPr>
            </a:br>
            <a:r>
              <a:rPr lang="cs-CZ" sz="2200" b="0" dirty="0">
                <a:solidFill>
                  <a:schemeClr val="bg1"/>
                </a:solidFill>
              </a:rPr>
              <a:t>za </a:t>
            </a:r>
            <a:r>
              <a:rPr lang="cs-CZ" sz="2200" dirty="0">
                <a:solidFill>
                  <a:srgbClr val="FF0080"/>
                </a:solidFill>
              </a:rPr>
              <a:t>13 miliard </a:t>
            </a:r>
            <a:r>
              <a:rPr lang="cs-CZ" sz="2200" dirty="0" smtClean="0">
                <a:solidFill>
                  <a:srgbClr val="FF0080"/>
                </a:solidFill>
              </a:rPr>
              <a:t>USD</a:t>
            </a:r>
            <a:endParaRPr lang="cs-CZ" sz="2200" b="0" dirty="0" smtClean="0">
              <a:solidFill>
                <a:srgbClr val="FF0080"/>
              </a:solidFill>
            </a:endParaRPr>
          </a:p>
          <a:p>
            <a:endParaRPr lang="cs-CZ" sz="2200" b="0" dirty="0">
              <a:solidFill>
                <a:schemeClr val="bg1"/>
              </a:solidFill>
            </a:endParaRPr>
          </a:p>
          <a:p>
            <a:r>
              <a:rPr lang="cs-CZ" sz="2200" dirty="0">
                <a:solidFill>
                  <a:schemeClr val="bg1"/>
                </a:solidFill>
              </a:rPr>
              <a:t>s</a:t>
            </a:r>
            <a:r>
              <a:rPr lang="cs-CZ" sz="2200" dirty="0" smtClean="0">
                <a:solidFill>
                  <a:schemeClr val="bg1"/>
                </a:solidFill>
              </a:rPr>
              <a:t>truktura </a:t>
            </a:r>
            <a:r>
              <a:rPr lang="cs-CZ" sz="2200" dirty="0">
                <a:solidFill>
                  <a:schemeClr val="bg1"/>
                </a:solidFill>
              </a:rPr>
              <a:t>pomoci:</a:t>
            </a:r>
            <a:r>
              <a:rPr lang="cs-CZ" sz="2200" b="0" dirty="0">
                <a:solidFill>
                  <a:schemeClr val="bg1"/>
                </a:solidFill>
              </a:rPr>
              <a:t/>
            </a:r>
            <a:br>
              <a:rPr lang="cs-CZ" sz="2200" b="0" dirty="0">
                <a:solidFill>
                  <a:schemeClr val="bg1"/>
                </a:solidFill>
              </a:rPr>
            </a:br>
            <a:r>
              <a:rPr lang="cs-CZ" sz="2200" dirty="0">
                <a:solidFill>
                  <a:schemeClr val="bg1"/>
                </a:solidFill>
              </a:rPr>
              <a:t>20%</a:t>
            </a:r>
            <a:r>
              <a:rPr lang="cs-CZ" sz="2200" b="0" dirty="0">
                <a:solidFill>
                  <a:schemeClr val="bg1"/>
                </a:solidFill>
              </a:rPr>
              <a:t> objemu peněz tvořily </a:t>
            </a:r>
            <a:r>
              <a:rPr lang="cs-CZ" sz="2200" b="1" dirty="0">
                <a:solidFill>
                  <a:srgbClr val="FF0080"/>
                </a:solidFill>
              </a:rPr>
              <a:t>půjčky </a:t>
            </a:r>
            <a:endParaRPr lang="cs-CZ" sz="2200" b="1" dirty="0" smtClean="0">
              <a:solidFill>
                <a:srgbClr val="FF0080"/>
              </a:solidFill>
            </a:endParaRPr>
          </a:p>
          <a:p>
            <a:r>
              <a:rPr lang="cs-CZ" sz="2200" b="0" dirty="0" smtClean="0">
                <a:solidFill>
                  <a:schemeClr val="bg1"/>
                </a:solidFill>
              </a:rPr>
              <a:t>(</a:t>
            </a:r>
            <a:r>
              <a:rPr lang="cs-CZ" sz="2200" b="0" dirty="0">
                <a:solidFill>
                  <a:schemeClr val="bg1"/>
                </a:solidFill>
              </a:rPr>
              <a:t>na nákup většinou amerického zboží</a:t>
            </a:r>
            <a:r>
              <a:rPr lang="cs-CZ" sz="2200" b="0" dirty="0" smtClean="0">
                <a:solidFill>
                  <a:schemeClr val="bg1"/>
                </a:solidFill>
              </a:rPr>
              <a:t>)</a:t>
            </a:r>
            <a:r>
              <a:rPr lang="cs-CZ" sz="2200" dirty="0">
                <a:solidFill>
                  <a:schemeClr val="bg1"/>
                </a:solidFill>
              </a:rPr>
              <a:t> </a:t>
            </a:r>
            <a:r>
              <a:rPr lang="cs-CZ" sz="2200" b="0" dirty="0" smtClean="0">
                <a:solidFill>
                  <a:schemeClr val="bg1"/>
                </a:solidFill>
              </a:rPr>
              <a:t>a </a:t>
            </a:r>
            <a:r>
              <a:rPr lang="cs-CZ" sz="2200" dirty="0">
                <a:solidFill>
                  <a:schemeClr val="bg1"/>
                </a:solidFill>
              </a:rPr>
              <a:t>80%</a:t>
            </a:r>
            <a:r>
              <a:rPr lang="cs-CZ" sz="2200" b="0" dirty="0">
                <a:solidFill>
                  <a:schemeClr val="bg1"/>
                </a:solidFill>
              </a:rPr>
              <a:t> </a:t>
            </a:r>
            <a:r>
              <a:rPr lang="cs-CZ" sz="2200" b="1" dirty="0">
                <a:solidFill>
                  <a:srgbClr val="FF0080"/>
                </a:solidFill>
              </a:rPr>
              <a:t>dary</a:t>
            </a:r>
            <a:r>
              <a:rPr lang="cs-CZ" sz="2200" b="0" dirty="0">
                <a:solidFill>
                  <a:schemeClr val="bg1"/>
                </a:solidFill>
              </a:rPr>
              <a:t> (potraviny, hnojiva, zemědělské stroje) </a:t>
            </a:r>
          </a:p>
        </p:txBody>
      </p:sp>
      <p:pic>
        <p:nvPicPr>
          <p:cNvPr id="6" name="Picture 5"/>
          <p:cNvPicPr>
            <a:picLocks noChangeAspect="1"/>
          </p:cNvPicPr>
          <p:nvPr/>
        </p:nvPicPr>
        <p:blipFill>
          <a:blip r:embed="rId2"/>
          <a:stretch>
            <a:fillRect/>
          </a:stretch>
        </p:blipFill>
        <p:spPr>
          <a:xfrm>
            <a:off x="4943324" y="1366762"/>
            <a:ext cx="3882799" cy="5309810"/>
          </a:xfrm>
          <a:prstGeom prst="rect">
            <a:avLst/>
          </a:prstGeom>
        </p:spPr>
      </p:pic>
    </p:spTree>
    <p:extLst>
      <p:ext uri="{BB962C8B-B14F-4D97-AF65-F5344CB8AC3E}">
        <p14:creationId xmlns:p14="http://schemas.microsoft.com/office/powerpoint/2010/main" val="16339553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1947</a:t>
            </a:r>
            <a:endParaRPr lang="en-US" sz="4000" dirty="0">
              <a:solidFill>
                <a:schemeClr val="bg1">
                  <a:lumMod val="50000"/>
                </a:schemeClr>
              </a:solidFill>
              <a:latin typeface="Arial Black"/>
              <a:cs typeface="Arial Black"/>
            </a:endParaRPr>
          </a:p>
        </p:txBody>
      </p:sp>
      <p:sp>
        <p:nvSpPr>
          <p:cNvPr id="3" name="Oval 2"/>
          <p:cNvSpPr/>
          <p:nvPr/>
        </p:nvSpPr>
        <p:spPr>
          <a:xfrm>
            <a:off x="989080" y="386925"/>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770882" y="1487714"/>
            <a:ext cx="3662254" cy="5176762"/>
          </a:xfrm>
          <a:prstGeom prst="rect">
            <a:avLst/>
          </a:prstGeom>
        </p:spPr>
      </p:pic>
      <p:pic>
        <p:nvPicPr>
          <p:cNvPr id="8" name="Picture 7"/>
          <p:cNvPicPr>
            <a:picLocks noChangeAspect="1"/>
          </p:cNvPicPr>
          <p:nvPr/>
        </p:nvPicPr>
        <p:blipFill>
          <a:blip r:embed="rId3"/>
          <a:stretch>
            <a:fillRect/>
          </a:stretch>
        </p:blipFill>
        <p:spPr>
          <a:xfrm>
            <a:off x="4682278" y="1487714"/>
            <a:ext cx="3463080" cy="4100286"/>
          </a:xfrm>
          <a:prstGeom prst="rect">
            <a:avLst/>
          </a:prstGeom>
        </p:spPr>
      </p:pic>
    </p:spTree>
    <p:extLst>
      <p:ext uri="{BB962C8B-B14F-4D97-AF65-F5344CB8AC3E}">
        <p14:creationId xmlns:p14="http://schemas.microsoft.com/office/powerpoint/2010/main" val="30193550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850" y="2089745"/>
            <a:ext cx="8721309" cy="4493537"/>
          </a:xfrm>
          <a:prstGeom prst="rect">
            <a:avLst/>
          </a:prstGeom>
        </p:spPr>
        <p:txBody>
          <a:bodyPr wrap="square">
            <a:spAutoFit/>
          </a:bodyPr>
          <a:lstStyle/>
          <a:p>
            <a:r>
              <a:rPr lang="cs-CZ" sz="2200" dirty="0" smtClean="0">
                <a:solidFill>
                  <a:schemeClr val="bg1"/>
                </a:solidFill>
              </a:rPr>
              <a:t>reakce </a:t>
            </a:r>
            <a:r>
              <a:rPr lang="cs-CZ" sz="2200" dirty="0">
                <a:solidFill>
                  <a:schemeClr val="bg1"/>
                </a:solidFill>
              </a:rPr>
              <a:t>Moskvy - snaha koordinovat postup komunistických stran v Evropě</a:t>
            </a:r>
          </a:p>
          <a:p>
            <a:r>
              <a:rPr lang="cs-CZ" sz="2200" b="1" dirty="0" err="1">
                <a:solidFill>
                  <a:srgbClr val="FF0080"/>
                </a:solidFill>
              </a:rPr>
              <a:t>Szklarska</a:t>
            </a:r>
            <a:r>
              <a:rPr lang="cs-CZ" sz="2200" b="1" dirty="0">
                <a:solidFill>
                  <a:srgbClr val="FF0080"/>
                </a:solidFill>
              </a:rPr>
              <a:t> </a:t>
            </a:r>
            <a:r>
              <a:rPr lang="cs-CZ" sz="2200" b="1" dirty="0" err="1" smtClean="0">
                <a:solidFill>
                  <a:srgbClr val="FF0080"/>
                </a:solidFill>
              </a:rPr>
              <a:t>Poręba</a:t>
            </a:r>
            <a:r>
              <a:rPr lang="cs-CZ" sz="2200" b="1" dirty="0" smtClean="0">
                <a:solidFill>
                  <a:srgbClr val="FF0080"/>
                </a:solidFill>
              </a:rPr>
              <a:t>:</a:t>
            </a:r>
            <a:endParaRPr lang="cs-CZ" sz="2200" b="1" dirty="0">
              <a:solidFill>
                <a:srgbClr val="FF0080"/>
              </a:solidFill>
            </a:endParaRPr>
          </a:p>
          <a:p>
            <a:endParaRPr lang="cs-CZ" sz="2200" dirty="0" smtClean="0">
              <a:solidFill>
                <a:schemeClr val="bg1"/>
              </a:solidFill>
            </a:endParaRPr>
          </a:p>
          <a:p>
            <a:r>
              <a:rPr lang="cs-CZ" sz="2200" dirty="0" smtClean="0">
                <a:solidFill>
                  <a:schemeClr val="bg1"/>
                </a:solidFill>
              </a:rPr>
              <a:t>tajná </a:t>
            </a:r>
            <a:r>
              <a:rPr lang="cs-CZ" sz="2200" dirty="0">
                <a:solidFill>
                  <a:schemeClr val="bg1"/>
                </a:solidFill>
              </a:rPr>
              <a:t>porada devíti komunistických stran - sovětské, jugoslávské, polské, bulharské, maďarské, rumunské, československé, francouzské a </a:t>
            </a:r>
            <a:r>
              <a:rPr lang="cs-CZ" sz="2200" dirty="0" smtClean="0">
                <a:solidFill>
                  <a:schemeClr val="bg1"/>
                </a:solidFill>
              </a:rPr>
              <a:t>italské </a:t>
            </a:r>
            <a:endParaRPr lang="cs-CZ" sz="2200" dirty="0">
              <a:solidFill>
                <a:schemeClr val="bg1"/>
              </a:solidFill>
            </a:endParaRPr>
          </a:p>
          <a:p>
            <a:endParaRPr lang="cs-CZ" sz="2200" dirty="0" smtClean="0">
              <a:solidFill>
                <a:schemeClr val="bg1"/>
              </a:solidFill>
            </a:endParaRPr>
          </a:p>
          <a:p>
            <a:r>
              <a:rPr lang="cs-CZ" sz="2200" dirty="0" smtClean="0">
                <a:solidFill>
                  <a:schemeClr val="bg1"/>
                </a:solidFill>
              </a:rPr>
              <a:t>vzniká </a:t>
            </a:r>
            <a:r>
              <a:rPr lang="cs-CZ" sz="2200" dirty="0">
                <a:solidFill>
                  <a:schemeClr val="bg1"/>
                </a:solidFill>
              </a:rPr>
              <a:t>tzv. </a:t>
            </a:r>
            <a:r>
              <a:rPr lang="cs-CZ" sz="2200" b="1" i="1" dirty="0">
                <a:solidFill>
                  <a:srgbClr val="FF0080"/>
                </a:solidFill>
              </a:rPr>
              <a:t>Informační byro </a:t>
            </a:r>
            <a:r>
              <a:rPr lang="cs-CZ" sz="2200" dirty="0">
                <a:solidFill>
                  <a:schemeClr val="bg1"/>
                </a:solidFill>
              </a:rPr>
              <a:t>(instituce podle vzoru </a:t>
            </a:r>
            <a:r>
              <a:rPr lang="cs-CZ" sz="2200" i="1" dirty="0">
                <a:solidFill>
                  <a:schemeClr val="bg1"/>
                </a:solidFill>
              </a:rPr>
              <a:t>Kominterny</a:t>
            </a:r>
            <a:r>
              <a:rPr lang="cs-CZ" sz="2200" dirty="0">
                <a:solidFill>
                  <a:schemeClr val="bg1"/>
                </a:solidFill>
              </a:rPr>
              <a:t>)</a:t>
            </a:r>
          </a:p>
          <a:p>
            <a:r>
              <a:rPr lang="cs-CZ" sz="2200" dirty="0">
                <a:solidFill>
                  <a:schemeClr val="bg1"/>
                </a:solidFill>
              </a:rPr>
              <a:t>nástroj při formování sovětského mocenského bloku</a:t>
            </a:r>
          </a:p>
          <a:p>
            <a:r>
              <a:rPr lang="cs-CZ" sz="2200" dirty="0">
                <a:solidFill>
                  <a:schemeClr val="bg1"/>
                </a:solidFill>
              </a:rPr>
              <a:t>obnova jednoty komunistického hnutí a k jeho </a:t>
            </a:r>
            <a:r>
              <a:rPr lang="cs-CZ" sz="2200" dirty="0">
                <a:solidFill>
                  <a:srgbClr val="FF0080"/>
                </a:solidFill>
              </a:rPr>
              <a:t>úplné podřízenosti </a:t>
            </a:r>
            <a:r>
              <a:rPr lang="cs-CZ" sz="2200" dirty="0">
                <a:solidFill>
                  <a:schemeClr val="bg1"/>
                </a:solidFill>
              </a:rPr>
              <a:t>Sovětskému svazu</a:t>
            </a:r>
          </a:p>
          <a:p>
            <a:endParaRPr lang="cs-CZ" sz="2200" dirty="0">
              <a:solidFill>
                <a:schemeClr val="bg1"/>
              </a:solidFill>
            </a:endParaRPr>
          </a:p>
          <a:p>
            <a:r>
              <a:rPr lang="cs-CZ" sz="2200" i="1" dirty="0">
                <a:solidFill>
                  <a:schemeClr val="bg1"/>
                </a:solidFill>
              </a:rPr>
              <a:t>„Porada tak byla odpovědí na faktické zakončení etapy přebírání moci komunisty v celé střední a východní Evropě.“ </a:t>
            </a:r>
          </a:p>
        </p:txBody>
      </p:sp>
      <p:sp>
        <p:nvSpPr>
          <p:cNvPr id="5" name="Rectangle 4"/>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1947</a:t>
            </a:r>
            <a:endParaRPr lang="en-US" sz="4000" dirty="0">
              <a:solidFill>
                <a:schemeClr val="bg1">
                  <a:lumMod val="50000"/>
                </a:schemeClr>
              </a:solidFill>
              <a:latin typeface="Arial Black"/>
              <a:cs typeface="Arial Black"/>
            </a:endParaRPr>
          </a:p>
        </p:txBody>
      </p:sp>
      <p:sp>
        <p:nvSpPr>
          <p:cNvPr id="6" name="Oval 5"/>
          <p:cNvSpPr/>
          <p:nvPr/>
        </p:nvSpPr>
        <p:spPr>
          <a:xfrm>
            <a:off x="989080" y="386925"/>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4"/>
          <p:cNvSpPr>
            <a:spLocks noChangeArrowheads="1"/>
          </p:cNvSpPr>
          <p:nvPr/>
        </p:nvSpPr>
        <p:spPr bwMode="auto">
          <a:xfrm>
            <a:off x="1690612" y="1384150"/>
            <a:ext cx="6607175"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cs-CZ" sz="3200" dirty="0" err="1">
                <a:solidFill>
                  <a:srgbClr val="FF0080"/>
                </a:solidFill>
                <a:latin typeface="Arial Black"/>
                <a:cs typeface="Arial Black"/>
              </a:rPr>
              <a:t>Informbyro</a:t>
            </a:r>
            <a:endParaRPr lang="cs-CZ" sz="3200" dirty="0">
              <a:solidFill>
                <a:srgbClr val="FF0080"/>
              </a:solidFill>
              <a:latin typeface="Arial Black"/>
              <a:cs typeface="Arial Black"/>
            </a:endParaRPr>
          </a:p>
        </p:txBody>
      </p:sp>
      <p:pic>
        <p:nvPicPr>
          <p:cNvPr id="9" name="Picture 8"/>
          <p:cNvPicPr>
            <a:picLocks noChangeAspect="1"/>
          </p:cNvPicPr>
          <p:nvPr/>
        </p:nvPicPr>
        <p:blipFill>
          <a:blip r:embed="rId2"/>
          <a:stretch>
            <a:fillRect/>
          </a:stretch>
        </p:blipFill>
        <p:spPr>
          <a:xfrm>
            <a:off x="403607" y="1309602"/>
            <a:ext cx="1170946" cy="780143"/>
          </a:xfrm>
          <a:prstGeom prst="rect">
            <a:avLst/>
          </a:prstGeom>
        </p:spPr>
      </p:pic>
    </p:spTree>
    <p:extLst>
      <p:ext uri="{BB962C8B-B14F-4D97-AF65-F5344CB8AC3E}">
        <p14:creationId xmlns:p14="http://schemas.microsoft.com/office/powerpoint/2010/main" val="36454439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1947</a:t>
            </a:r>
            <a:endParaRPr lang="en-US" sz="4000" dirty="0">
              <a:solidFill>
                <a:schemeClr val="bg1">
                  <a:lumMod val="50000"/>
                </a:schemeClr>
              </a:solidFill>
              <a:latin typeface="Arial Black"/>
              <a:cs typeface="Arial Black"/>
            </a:endParaRPr>
          </a:p>
        </p:txBody>
      </p:sp>
      <p:sp>
        <p:nvSpPr>
          <p:cNvPr id="3" name="Oval 2"/>
          <p:cNvSpPr/>
          <p:nvPr/>
        </p:nvSpPr>
        <p:spPr>
          <a:xfrm>
            <a:off x="964889" y="309788"/>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4"/>
          <p:cNvSpPr>
            <a:spLocks noChangeArrowheads="1"/>
          </p:cNvSpPr>
          <p:nvPr/>
        </p:nvSpPr>
        <p:spPr bwMode="auto">
          <a:xfrm>
            <a:off x="234950" y="1483104"/>
            <a:ext cx="89090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l"/>
            <a:r>
              <a:rPr lang="cs-CZ" sz="3000" dirty="0">
                <a:solidFill>
                  <a:schemeClr val="bg1"/>
                </a:solidFill>
                <a:latin typeface="Arial Black" pitchFamily="34" charset="0"/>
              </a:rPr>
              <a:t>únor 1947</a:t>
            </a:r>
          </a:p>
          <a:p>
            <a:pPr algn="l"/>
            <a:r>
              <a:rPr lang="cs-CZ" sz="3000" dirty="0">
                <a:solidFill>
                  <a:schemeClr val="bg1"/>
                </a:solidFill>
                <a:latin typeface="Arial Black" pitchFamily="34" charset="0"/>
              </a:rPr>
              <a:t>„Pohřební projev nad Britským </a:t>
            </a:r>
            <a:r>
              <a:rPr lang="cs-CZ" sz="3000" dirty="0" smtClean="0">
                <a:solidFill>
                  <a:schemeClr val="bg1"/>
                </a:solidFill>
                <a:latin typeface="Arial Black" pitchFamily="34" charset="0"/>
              </a:rPr>
              <a:t>impériem“ </a:t>
            </a:r>
            <a:endParaRPr lang="cs-CZ" sz="3000" dirty="0">
              <a:solidFill>
                <a:schemeClr val="bg1"/>
              </a:solidFill>
              <a:latin typeface="Arial Black" pitchFamily="34" charset="0"/>
            </a:endParaRPr>
          </a:p>
        </p:txBody>
      </p:sp>
      <p:sp>
        <p:nvSpPr>
          <p:cNvPr id="5" name="Rectangle 6"/>
          <p:cNvSpPr>
            <a:spLocks noChangeArrowheads="1"/>
          </p:cNvSpPr>
          <p:nvPr/>
        </p:nvSpPr>
        <p:spPr bwMode="auto">
          <a:xfrm>
            <a:off x="179388" y="2798618"/>
            <a:ext cx="863086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r>
              <a:rPr lang="cs-CZ" sz="2200" b="1" dirty="0">
                <a:solidFill>
                  <a:srgbClr val="FF0080"/>
                </a:solidFill>
                <a:latin typeface="Calibri" pitchFamily="34" charset="0"/>
              </a:rPr>
              <a:t>Clement </a:t>
            </a:r>
            <a:r>
              <a:rPr lang="cs-CZ" sz="2200" b="1" dirty="0" err="1">
                <a:solidFill>
                  <a:srgbClr val="FF0080"/>
                </a:solidFill>
                <a:latin typeface="Calibri" pitchFamily="34" charset="0"/>
              </a:rPr>
              <a:t>Attlee</a:t>
            </a:r>
            <a:r>
              <a:rPr lang="cs-CZ" sz="2200" b="1" dirty="0">
                <a:solidFill>
                  <a:srgbClr val="FF0080"/>
                </a:solidFill>
                <a:latin typeface="Calibri" pitchFamily="34" charset="0"/>
              </a:rPr>
              <a:t> </a:t>
            </a:r>
          </a:p>
          <a:p>
            <a:pPr algn="l"/>
            <a:r>
              <a:rPr lang="cs-CZ" sz="2200" i="1" dirty="0" smtClean="0">
                <a:solidFill>
                  <a:schemeClr val="bg1"/>
                </a:solidFill>
                <a:latin typeface="Calibri" pitchFamily="34" charset="0"/>
              </a:rPr>
              <a:t>„</a:t>
            </a:r>
            <a:r>
              <a:rPr lang="cs-CZ" sz="2200" i="1" dirty="0">
                <a:solidFill>
                  <a:schemeClr val="bg1"/>
                </a:solidFill>
                <a:latin typeface="Calibri" pitchFamily="34" charset="0"/>
              </a:rPr>
              <a:t>Vláda Jeho Veličenstva dává na vědomí, </a:t>
            </a:r>
            <a:r>
              <a:rPr lang="cs-CZ" sz="2200" i="1" dirty="0" smtClean="0">
                <a:solidFill>
                  <a:schemeClr val="bg1"/>
                </a:solidFill>
                <a:latin typeface="Calibri" pitchFamily="34" charset="0"/>
              </a:rPr>
              <a:t>že </a:t>
            </a:r>
            <a:r>
              <a:rPr lang="cs-CZ" sz="2200" i="1" dirty="0">
                <a:solidFill>
                  <a:schemeClr val="bg1"/>
                </a:solidFill>
                <a:latin typeface="Calibri" pitchFamily="34" charset="0"/>
              </a:rPr>
              <a:t>je pevně rozhodnuta učinit nezbytná opatření, aby svrchovanost Indie mohla být předána do rukou odpovědných indických orgánů nejpozději do června 1948</a:t>
            </a:r>
            <a:r>
              <a:rPr lang="cs-CZ" sz="2200" i="1" dirty="0" smtClean="0">
                <a:solidFill>
                  <a:schemeClr val="bg1"/>
                </a:solidFill>
                <a:latin typeface="Calibri" pitchFamily="34" charset="0"/>
              </a:rPr>
              <a:t>.“</a:t>
            </a:r>
            <a:endParaRPr lang="cs-CZ" sz="2200" dirty="0">
              <a:solidFill>
                <a:schemeClr val="bg1"/>
              </a:solidFill>
              <a:latin typeface="Calibri" pitchFamily="34" charset="0"/>
            </a:endParaRPr>
          </a:p>
        </p:txBody>
      </p:sp>
      <p:sp>
        <p:nvSpPr>
          <p:cNvPr id="7" name="Rectangle 13"/>
          <p:cNvSpPr>
            <a:spLocks noChangeArrowheads="1"/>
          </p:cNvSpPr>
          <p:nvPr/>
        </p:nvSpPr>
        <p:spPr bwMode="auto">
          <a:xfrm>
            <a:off x="179388" y="4756681"/>
            <a:ext cx="8964612"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cs-CZ" sz="2200" b="1" dirty="0">
                <a:solidFill>
                  <a:srgbClr val="FF0080"/>
                </a:solidFill>
                <a:latin typeface="Calibri" pitchFamily="34" charset="0"/>
              </a:rPr>
              <a:t>W. </a:t>
            </a:r>
            <a:r>
              <a:rPr lang="cs-CZ" sz="2200" b="1" dirty="0" smtClean="0">
                <a:solidFill>
                  <a:srgbClr val="FF0080"/>
                </a:solidFill>
                <a:latin typeface="Calibri" pitchFamily="34" charset="0"/>
              </a:rPr>
              <a:t>Churchill</a:t>
            </a:r>
          </a:p>
          <a:p>
            <a:pPr algn="l"/>
            <a:r>
              <a:rPr lang="cs-CZ" sz="2200" dirty="0" smtClean="0">
                <a:solidFill>
                  <a:schemeClr val="bg1"/>
                </a:solidFill>
                <a:latin typeface="Calibri" pitchFamily="34" charset="0"/>
              </a:rPr>
              <a:t> </a:t>
            </a:r>
            <a:r>
              <a:rPr lang="cs-CZ" sz="2200" i="1" dirty="0">
                <a:solidFill>
                  <a:schemeClr val="bg1"/>
                </a:solidFill>
                <a:latin typeface="Calibri" pitchFamily="34" charset="0"/>
              </a:rPr>
              <a:t>„Nedopusťme, abychom k tomu všemu přidali ostudný útěk, abychom kvapně a předčasně sami potopili loď, nedopusťme přinejmenším, aby hluboký zármutek, který tolik z nás pociťuje, měl vůni a příchuť hanby</a:t>
            </a:r>
            <a:r>
              <a:rPr lang="cs-CZ" sz="2200" i="1" dirty="0" smtClean="0">
                <a:solidFill>
                  <a:schemeClr val="bg1"/>
                </a:solidFill>
                <a:latin typeface="Calibri" pitchFamily="34" charset="0"/>
              </a:rPr>
              <a:t>.“</a:t>
            </a:r>
            <a:endParaRPr lang="cs-CZ" sz="2200" i="1" dirty="0">
              <a:solidFill>
                <a:schemeClr val="bg1"/>
              </a:solidFill>
              <a:latin typeface="Calibri" pitchFamily="34" charset="0"/>
            </a:endParaRPr>
          </a:p>
        </p:txBody>
      </p:sp>
    </p:spTree>
    <p:extLst>
      <p:ext uri="{BB962C8B-B14F-4D97-AF65-F5344CB8AC3E}">
        <p14:creationId xmlns:p14="http://schemas.microsoft.com/office/powerpoint/2010/main" val="3592367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1947</a:t>
            </a:r>
            <a:endParaRPr lang="en-US" sz="4000" dirty="0">
              <a:solidFill>
                <a:schemeClr val="bg1">
                  <a:lumMod val="50000"/>
                </a:schemeClr>
              </a:solidFill>
              <a:latin typeface="Arial Black"/>
              <a:cs typeface="Arial Black"/>
            </a:endParaRPr>
          </a:p>
        </p:txBody>
      </p:sp>
      <p:sp>
        <p:nvSpPr>
          <p:cNvPr id="3" name="Oval 2"/>
          <p:cNvSpPr/>
          <p:nvPr/>
        </p:nvSpPr>
        <p:spPr>
          <a:xfrm>
            <a:off x="964889" y="309788"/>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4184952" y="1412875"/>
            <a:ext cx="4572000" cy="1446550"/>
          </a:xfrm>
          <a:prstGeom prst="rect">
            <a:avLst/>
          </a:prstGeom>
        </p:spPr>
        <p:txBody>
          <a:bodyPr>
            <a:spAutoFit/>
          </a:bodyPr>
          <a:lstStyle/>
          <a:p>
            <a:r>
              <a:rPr lang="cs-CZ" sz="2200" dirty="0" smtClean="0">
                <a:solidFill>
                  <a:schemeClr val="bg1"/>
                </a:solidFill>
              </a:rPr>
              <a:t>1) ukončení </a:t>
            </a:r>
            <a:r>
              <a:rPr lang="cs-CZ" sz="2200" dirty="0">
                <a:solidFill>
                  <a:schemeClr val="bg1"/>
                </a:solidFill>
              </a:rPr>
              <a:t>pomoci </a:t>
            </a:r>
            <a:r>
              <a:rPr lang="cs-CZ" sz="2200" b="1" dirty="0">
                <a:solidFill>
                  <a:srgbClr val="FF0080"/>
                </a:solidFill>
              </a:rPr>
              <a:t>Řecku</a:t>
            </a:r>
          </a:p>
          <a:p>
            <a:r>
              <a:rPr lang="cs-CZ" sz="2200" dirty="0" smtClean="0">
                <a:solidFill>
                  <a:schemeClr val="bg1"/>
                </a:solidFill>
              </a:rPr>
              <a:t>2) ukončení </a:t>
            </a:r>
            <a:r>
              <a:rPr lang="cs-CZ" sz="2200" dirty="0">
                <a:solidFill>
                  <a:schemeClr val="bg1"/>
                </a:solidFill>
              </a:rPr>
              <a:t>mandátu v </a:t>
            </a:r>
            <a:r>
              <a:rPr lang="cs-CZ" sz="2200" b="1" dirty="0">
                <a:solidFill>
                  <a:srgbClr val="FF0080"/>
                </a:solidFill>
              </a:rPr>
              <a:t>Palestině</a:t>
            </a:r>
            <a:r>
              <a:rPr lang="cs-CZ" sz="2200" dirty="0">
                <a:solidFill>
                  <a:schemeClr val="bg1"/>
                </a:solidFill>
              </a:rPr>
              <a:t>, předání odpovědnosti do rukou OSN </a:t>
            </a:r>
          </a:p>
          <a:p>
            <a:r>
              <a:rPr lang="cs-CZ" sz="2200" dirty="0" smtClean="0">
                <a:solidFill>
                  <a:schemeClr val="bg1"/>
                </a:solidFill>
              </a:rPr>
              <a:t>3) ukončení </a:t>
            </a:r>
            <a:r>
              <a:rPr lang="cs-CZ" sz="2200" dirty="0">
                <a:solidFill>
                  <a:schemeClr val="bg1"/>
                </a:solidFill>
              </a:rPr>
              <a:t>britské správy v </a:t>
            </a:r>
            <a:r>
              <a:rPr lang="cs-CZ" sz="2200" b="1" dirty="0">
                <a:solidFill>
                  <a:srgbClr val="FF0080"/>
                </a:solidFill>
              </a:rPr>
              <a:t>Indii</a:t>
            </a:r>
          </a:p>
        </p:txBody>
      </p:sp>
      <p:pic>
        <p:nvPicPr>
          <p:cNvPr id="5"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412875"/>
            <a:ext cx="3644521" cy="4766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2190" y="3162782"/>
            <a:ext cx="4027715" cy="3016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6743470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1947</a:t>
            </a:r>
            <a:endParaRPr lang="en-US" sz="4000" dirty="0">
              <a:solidFill>
                <a:schemeClr val="bg1">
                  <a:lumMod val="50000"/>
                </a:schemeClr>
              </a:solidFill>
              <a:latin typeface="Arial Black"/>
              <a:cs typeface="Arial Black"/>
            </a:endParaRPr>
          </a:p>
        </p:txBody>
      </p:sp>
      <p:sp>
        <p:nvSpPr>
          <p:cNvPr id="3" name="Oval 2"/>
          <p:cNvSpPr/>
          <p:nvPr/>
        </p:nvSpPr>
        <p:spPr>
          <a:xfrm>
            <a:off x="1267748" y="663608"/>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217714" y="2114399"/>
            <a:ext cx="7523238" cy="1446550"/>
          </a:xfrm>
          <a:prstGeom prst="rect">
            <a:avLst/>
          </a:prstGeom>
        </p:spPr>
        <p:txBody>
          <a:bodyPr wrap="square">
            <a:spAutoFit/>
          </a:bodyPr>
          <a:lstStyle/>
          <a:p>
            <a:r>
              <a:rPr lang="cs-CZ" sz="2200" dirty="0">
                <a:solidFill>
                  <a:schemeClr val="bg1"/>
                </a:solidFill>
              </a:rPr>
              <a:t>Británie opouští svou největší a nejbohatší kolonii</a:t>
            </a:r>
          </a:p>
          <a:p>
            <a:r>
              <a:rPr lang="cs-CZ" sz="2200" dirty="0">
                <a:solidFill>
                  <a:schemeClr val="bg1"/>
                </a:solidFill>
              </a:rPr>
              <a:t>růst napětí a násilí v Indii</a:t>
            </a:r>
          </a:p>
          <a:p>
            <a:r>
              <a:rPr lang="cs-CZ" sz="2200" dirty="0">
                <a:solidFill>
                  <a:schemeClr val="bg1"/>
                </a:solidFill>
              </a:rPr>
              <a:t>předání moci do </a:t>
            </a:r>
            <a:r>
              <a:rPr lang="cs-CZ" sz="2200" dirty="0" smtClean="0">
                <a:solidFill>
                  <a:schemeClr val="bg1"/>
                </a:solidFill>
              </a:rPr>
              <a:t>rukou:  </a:t>
            </a:r>
          </a:p>
          <a:p>
            <a:r>
              <a:rPr lang="cs-CZ" sz="2200" b="1" dirty="0" smtClean="0">
                <a:solidFill>
                  <a:srgbClr val="FF0080"/>
                </a:solidFill>
              </a:rPr>
              <a:t>Indického </a:t>
            </a:r>
            <a:r>
              <a:rPr lang="cs-CZ" sz="2200" b="1" dirty="0">
                <a:solidFill>
                  <a:srgbClr val="FF0080"/>
                </a:solidFill>
              </a:rPr>
              <a:t>národního kongresu </a:t>
            </a:r>
            <a:r>
              <a:rPr lang="cs-CZ" sz="2200" b="1" dirty="0" smtClean="0">
                <a:solidFill>
                  <a:srgbClr val="FF0080"/>
                </a:solidFill>
              </a:rPr>
              <a:t>a Muslimské ligy</a:t>
            </a:r>
            <a:endParaRPr lang="cs-CZ" sz="2200" dirty="0">
              <a:solidFill>
                <a:schemeClr val="bg1"/>
              </a:solidFill>
            </a:endParaRPr>
          </a:p>
        </p:txBody>
      </p:sp>
      <p:sp>
        <p:nvSpPr>
          <p:cNvPr id="7" name="Rectangle 4"/>
          <p:cNvSpPr>
            <a:spLocks noChangeArrowheads="1"/>
          </p:cNvSpPr>
          <p:nvPr/>
        </p:nvSpPr>
        <p:spPr bwMode="auto">
          <a:xfrm>
            <a:off x="234950" y="1432343"/>
            <a:ext cx="379687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cs-CZ" sz="3000" dirty="0">
                <a:solidFill>
                  <a:schemeClr val="bg1"/>
                </a:solidFill>
                <a:latin typeface="Arial Black" charset="0"/>
              </a:rPr>
              <a:t>Nezávislost Indie</a:t>
            </a:r>
          </a:p>
        </p:txBody>
      </p:sp>
      <p:pic>
        <p:nvPicPr>
          <p:cNvPr id="8" name="Picture 7"/>
          <p:cNvPicPr>
            <a:picLocks noChangeAspect="1"/>
          </p:cNvPicPr>
          <p:nvPr/>
        </p:nvPicPr>
        <p:blipFill rotWithShape="1">
          <a:blip r:embed="rId2"/>
          <a:srcRect b="9358"/>
          <a:stretch/>
        </p:blipFill>
        <p:spPr>
          <a:xfrm>
            <a:off x="2295071" y="3660950"/>
            <a:ext cx="4699000" cy="2785812"/>
          </a:xfrm>
          <a:prstGeom prst="rect">
            <a:avLst/>
          </a:prstGeom>
        </p:spPr>
      </p:pic>
      <p:sp>
        <p:nvSpPr>
          <p:cNvPr id="9" name="Rectangle 8"/>
          <p:cNvSpPr/>
          <p:nvPr/>
        </p:nvSpPr>
        <p:spPr>
          <a:xfrm>
            <a:off x="583600" y="5981094"/>
            <a:ext cx="1588158" cy="369332"/>
          </a:xfrm>
          <a:prstGeom prst="rect">
            <a:avLst/>
          </a:prstGeom>
        </p:spPr>
        <p:txBody>
          <a:bodyPr wrap="none">
            <a:spAutoFit/>
          </a:bodyPr>
          <a:lstStyle/>
          <a:p>
            <a:r>
              <a:rPr lang="cs-CZ" i="1" dirty="0" smtClean="0">
                <a:solidFill>
                  <a:schemeClr val="bg1"/>
                </a:solidFill>
              </a:rPr>
              <a:t>D</a:t>
            </a:r>
            <a:r>
              <a:rPr lang="cs-CZ" i="1" dirty="0">
                <a:solidFill>
                  <a:schemeClr val="bg1"/>
                </a:solidFill>
              </a:rPr>
              <a:t>. </a:t>
            </a:r>
            <a:r>
              <a:rPr lang="cs-CZ" i="1" dirty="0" err="1" smtClean="0">
                <a:solidFill>
                  <a:schemeClr val="bg1"/>
                </a:solidFill>
              </a:rPr>
              <a:t>Néhrú</a:t>
            </a:r>
            <a:r>
              <a:rPr lang="cs-CZ" i="1" dirty="0" smtClean="0">
                <a:solidFill>
                  <a:schemeClr val="bg1"/>
                </a:solidFill>
              </a:rPr>
              <a:t> (INK)  </a:t>
            </a:r>
            <a:endParaRPr lang="cs-CZ" i="1" dirty="0">
              <a:solidFill>
                <a:schemeClr val="bg1"/>
              </a:solidFill>
            </a:endParaRPr>
          </a:p>
        </p:txBody>
      </p:sp>
      <p:sp>
        <p:nvSpPr>
          <p:cNvPr id="10" name="Rectangle 9"/>
          <p:cNvSpPr/>
          <p:nvPr/>
        </p:nvSpPr>
        <p:spPr>
          <a:xfrm>
            <a:off x="7098726" y="5981094"/>
            <a:ext cx="2022434" cy="369332"/>
          </a:xfrm>
          <a:prstGeom prst="rect">
            <a:avLst/>
          </a:prstGeom>
        </p:spPr>
        <p:txBody>
          <a:bodyPr wrap="none">
            <a:spAutoFit/>
          </a:bodyPr>
          <a:lstStyle/>
          <a:p>
            <a:r>
              <a:rPr lang="cs-CZ" i="1" dirty="0" smtClean="0">
                <a:solidFill>
                  <a:schemeClr val="bg1"/>
                </a:solidFill>
              </a:rPr>
              <a:t>M</a:t>
            </a:r>
            <a:r>
              <a:rPr lang="cs-CZ" i="1" dirty="0">
                <a:solidFill>
                  <a:schemeClr val="bg1"/>
                </a:solidFill>
              </a:rPr>
              <a:t>. </a:t>
            </a:r>
            <a:r>
              <a:rPr lang="cs-CZ" i="1" dirty="0" err="1">
                <a:solidFill>
                  <a:schemeClr val="bg1"/>
                </a:solidFill>
              </a:rPr>
              <a:t>Allí</a:t>
            </a:r>
            <a:r>
              <a:rPr lang="cs-CZ" i="1" dirty="0">
                <a:solidFill>
                  <a:schemeClr val="bg1"/>
                </a:solidFill>
              </a:rPr>
              <a:t> </a:t>
            </a:r>
            <a:r>
              <a:rPr lang="cs-CZ" i="1" dirty="0" err="1" smtClean="0">
                <a:solidFill>
                  <a:schemeClr val="bg1"/>
                </a:solidFill>
              </a:rPr>
              <a:t>Džináh</a:t>
            </a:r>
            <a:r>
              <a:rPr lang="cs-CZ" i="1" dirty="0" smtClean="0">
                <a:solidFill>
                  <a:schemeClr val="bg1"/>
                </a:solidFill>
              </a:rPr>
              <a:t> (ML)</a:t>
            </a:r>
            <a:endParaRPr lang="cs-CZ" i="1" dirty="0">
              <a:solidFill>
                <a:schemeClr val="bg1"/>
              </a:solidFill>
            </a:endParaRPr>
          </a:p>
        </p:txBody>
      </p:sp>
      <p:sp>
        <p:nvSpPr>
          <p:cNvPr id="11" name="Rectangle 10"/>
          <p:cNvSpPr/>
          <p:nvPr/>
        </p:nvSpPr>
        <p:spPr>
          <a:xfrm>
            <a:off x="3795653" y="6446762"/>
            <a:ext cx="2462232" cy="369332"/>
          </a:xfrm>
          <a:prstGeom prst="rect">
            <a:avLst/>
          </a:prstGeom>
        </p:spPr>
        <p:txBody>
          <a:bodyPr wrap="none">
            <a:spAutoFit/>
          </a:bodyPr>
          <a:lstStyle/>
          <a:p>
            <a:r>
              <a:rPr lang="cs-CZ" i="1" dirty="0">
                <a:solidFill>
                  <a:schemeClr val="bg1"/>
                </a:solidFill>
              </a:rPr>
              <a:t>Louis </a:t>
            </a:r>
            <a:r>
              <a:rPr lang="cs-CZ" i="1" dirty="0" err="1" smtClean="0">
                <a:solidFill>
                  <a:schemeClr val="bg1"/>
                </a:solidFill>
              </a:rPr>
              <a:t>Mountbatten</a:t>
            </a:r>
            <a:r>
              <a:rPr lang="cs-CZ" i="1" dirty="0" smtClean="0">
                <a:solidFill>
                  <a:schemeClr val="bg1"/>
                </a:solidFill>
              </a:rPr>
              <a:t> (VB)</a:t>
            </a:r>
            <a:endParaRPr lang="cs-CZ" i="1" dirty="0">
              <a:solidFill>
                <a:schemeClr val="bg1"/>
              </a:solidFill>
            </a:endParaRPr>
          </a:p>
        </p:txBody>
      </p:sp>
    </p:spTree>
    <p:extLst>
      <p:ext uri="{BB962C8B-B14F-4D97-AF65-F5344CB8AC3E}">
        <p14:creationId xmlns:p14="http://schemas.microsoft.com/office/powerpoint/2010/main" val="28618743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1947</a:t>
            </a:r>
            <a:endParaRPr lang="en-US" sz="4000" dirty="0">
              <a:solidFill>
                <a:schemeClr val="bg1">
                  <a:lumMod val="50000"/>
                </a:schemeClr>
              </a:solidFill>
              <a:latin typeface="Arial Black"/>
              <a:cs typeface="Arial Black"/>
            </a:endParaRPr>
          </a:p>
        </p:txBody>
      </p:sp>
      <p:sp>
        <p:nvSpPr>
          <p:cNvPr id="3" name="Oval 2"/>
          <p:cNvSpPr/>
          <p:nvPr/>
        </p:nvSpPr>
        <p:spPr>
          <a:xfrm>
            <a:off x="1267748" y="663608"/>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262909" y="1425789"/>
            <a:ext cx="6156476" cy="2123658"/>
          </a:xfrm>
          <a:prstGeom prst="rect">
            <a:avLst/>
          </a:prstGeom>
        </p:spPr>
        <p:txBody>
          <a:bodyPr wrap="square">
            <a:spAutoFit/>
          </a:bodyPr>
          <a:lstStyle/>
          <a:p>
            <a:r>
              <a:rPr lang="cs-CZ" sz="2200" dirty="0">
                <a:solidFill>
                  <a:schemeClr val="bg1"/>
                </a:solidFill>
              </a:rPr>
              <a:t>kolonie rozdělena na dva státy </a:t>
            </a:r>
            <a:endParaRPr lang="cs-CZ" sz="2200" dirty="0" smtClean="0">
              <a:solidFill>
                <a:schemeClr val="bg1"/>
              </a:solidFill>
            </a:endParaRPr>
          </a:p>
          <a:p>
            <a:r>
              <a:rPr lang="cs-CZ" sz="2200" dirty="0" smtClean="0">
                <a:solidFill>
                  <a:schemeClr val="bg1"/>
                </a:solidFill>
              </a:rPr>
              <a:t>v </a:t>
            </a:r>
            <a:r>
              <a:rPr lang="cs-CZ" sz="2200">
                <a:solidFill>
                  <a:schemeClr val="bg1"/>
                </a:solidFill>
              </a:rPr>
              <a:t>poměru </a:t>
            </a:r>
            <a:r>
              <a:rPr lang="cs-CZ" sz="2200" smtClean="0">
                <a:solidFill>
                  <a:schemeClr val="bg1"/>
                </a:solidFill>
              </a:rPr>
              <a:t>2:1</a:t>
            </a:r>
            <a:endParaRPr lang="cs-CZ" sz="2200" dirty="0" smtClean="0">
              <a:solidFill>
                <a:schemeClr val="bg1"/>
              </a:solidFill>
            </a:endParaRPr>
          </a:p>
          <a:p>
            <a:endParaRPr lang="cs-CZ" sz="2200" dirty="0">
              <a:solidFill>
                <a:schemeClr val="bg1"/>
              </a:solidFill>
            </a:endParaRPr>
          </a:p>
          <a:p>
            <a:r>
              <a:rPr lang="cs-CZ" sz="2200" b="1" dirty="0">
                <a:solidFill>
                  <a:srgbClr val="FF0080"/>
                </a:solidFill>
              </a:rPr>
              <a:t>Indie </a:t>
            </a:r>
            <a:r>
              <a:rPr lang="cs-CZ" sz="2200" dirty="0">
                <a:solidFill>
                  <a:schemeClr val="bg1"/>
                </a:solidFill>
              </a:rPr>
              <a:t>(s převahou hinduistů)</a:t>
            </a:r>
          </a:p>
          <a:p>
            <a:r>
              <a:rPr lang="cs-CZ" sz="2200" b="1" dirty="0">
                <a:solidFill>
                  <a:srgbClr val="FF0080"/>
                </a:solidFill>
              </a:rPr>
              <a:t>Pákistán </a:t>
            </a:r>
            <a:r>
              <a:rPr lang="cs-CZ" sz="2200" dirty="0">
                <a:solidFill>
                  <a:schemeClr val="bg1"/>
                </a:solidFill>
              </a:rPr>
              <a:t>(muslimský) - západní </a:t>
            </a:r>
            <a:endParaRPr lang="cs-CZ" sz="2200" dirty="0" smtClean="0">
              <a:solidFill>
                <a:schemeClr val="bg1"/>
              </a:solidFill>
            </a:endParaRPr>
          </a:p>
          <a:p>
            <a:r>
              <a:rPr lang="cs-CZ" sz="2200" dirty="0" smtClean="0">
                <a:solidFill>
                  <a:schemeClr val="bg1"/>
                </a:solidFill>
              </a:rPr>
              <a:t>a </a:t>
            </a:r>
            <a:r>
              <a:rPr lang="cs-CZ" sz="2200" dirty="0">
                <a:solidFill>
                  <a:schemeClr val="bg1"/>
                </a:solidFill>
              </a:rPr>
              <a:t>východní </a:t>
            </a:r>
            <a:r>
              <a:rPr lang="cs-CZ" sz="2200" dirty="0" smtClean="0">
                <a:solidFill>
                  <a:schemeClr val="bg1"/>
                </a:solidFill>
              </a:rPr>
              <a:t>(od 1971 Bangladéš</a:t>
            </a:r>
            <a:r>
              <a:rPr lang="cs-CZ" sz="2200" dirty="0">
                <a:solidFill>
                  <a:schemeClr val="bg1"/>
                </a:solidFill>
              </a:rPr>
              <a:t>)</a:t>
            </a:r>
          </a:p>
        </p:txBody>
      </p:sp>
      <p:pic>
        <p:nvPicPr>
          <p:cNvPr id="5"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724" y="3933825"/>
            <a:ext cx="3455987" cy="250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 name="Picture 6"/>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214807" y="1595341"/>
            <a:ext cx="4621408" cy="3908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405415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1945</a:t>
            </a:r>
            <a:endParaRPr lang="en-US" sz="4000" dirty="0">
              <a:solidFill>
                <a:schemeClr val="bg1">
                  <a:lumMod val="50000"/>
                </a:schemeClr>
              </a:solidFill>
              <a:latin typeface="Arial Black"/>
              <a:cs typeface="Arial Black"/>
            </a:endParaRPr>
          </a:p>
        </p:txBody>
      </p:sp>
      <p:sp>
        <p:nvSpPr>
          <p:cNvPr id="3" name="Oval 2"/>
          <p:cNvSpPr/>
          <p:nvPr/>
        </p:nvSpPr>
        <p:spPr>
          <a:xfrm>
            <a:off x="1036540" y="386925"/>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35593" y="1344325"/>
            <a:ext cx="5710330" cy="553998"/>
          </a:xfrm>
          <a:prstGeom prst="rect">
            <a:avLst/>
          </a:prstGeom>
        </p:spPr>
        <p:txBody>
          <a:bodyPr wrap="none">
            <a:spAutoFit/>
          </a:bodyPr>
          <a:lstStyle/>
          <a:p>
            <a:r>
              <a:rPr lang="cs-CZ" sz="3000" dirty="0">
                <a:solidFill>
                  <a:schemeClr val="bg1"/>
                </a:solidFill>
                <a:latin typeface="Arial Black"/>
                <a:cs typeface="Arial Black"/>
              </a:rPr>
              <a:t>Potíže se „Dnem vítězství“</a:t>
            </a:r>
          </a:p>
        </p:txBody>
      </p:sp>
      <p:sp>
        <p:nvSpPr>
          <p:cNvPr id="5" name="Rectangle 4"/>
          <p:cNvSpPr/>
          <p:nvPr/>
        </p:nvSpPr>
        <p:spPr>
          <a:xfrm>
            <a:off x="239105" y="5453869"/>
            <a:ext cx="8755337" cy="1107996"/>
          </a:xfrm>
          <a:prstGeom prst="rect">
            <a:avLst/>
          </a:prstGeom>
        </p:spPr>
        <p:txBody>
          <a:bodyPr wrap="square">
            <a:spAutoFit/>
          </a:bodyPr>
          <a:lstStyle/>
          <a:p>
            <a:r>
              <a:rPr lang="cs-CZ" sz="2200" b="1" dirty="0">
                <a:solidFill>
                  <a:srgbClr val="FF0080"/>
                </a:solidFill>
              </a:rPr>
              <a:t>7. května </a:t>
            </a:r>
            <a:r>
              <a:rPr lang="cs-CZ" sz="2200" dirty="0">
                <a:solidFill>
                  <a:schemeClr val="bg1"/>
                </a:solidFill>
              </a:rPr>
              <a:t>v </a:t>
            </a:r>
            <a:r>
              <a:rPr lang="cs-CZ" sz="2200" b="1" dirty="0">
                <a:solidFill>
                  <a:srgbClr val="FF0080"/>
                </a:solidFill>
              </a:rPr>
              <a:t>Remeši</a:t>
            </a:r>
            <a:r>
              <a:rPr lang="cs-CZ" sz="2200" dirty="0">
                <a:solidFill>
                  <a:schemeClr val="bg1"/>
                </a:solidFill>
              </a:rPr>
              <a:t> podepsán dokument o kapitulaci (ukládá německým jednotkám, aby do 8. května do 23:00 hodin přestaly bojovat)</a:t>
            </a:r>
          </a:p>
          <a:p>
            <a:r>
              <a:rPr lang="cs-CZ" sz="2200" b="1" dirty="0">
                <a:solidFill>
                  <a:srgbClr val="FF0080"/>
                </a:solidFill>
              </a:rPr>
              <a:t>8. květen </a:t>
            </a:r>
            <a:r>
              <a:rPr lang="cs-CZ" sz="2200" dirty="0">
                <a:solidFill>
                  <a:schemeClr val="bg1"/>
                </a:solidFill>
              </a:rPr>
              <a:t>označen Trumanem a Churchillem za </a:t>
            </a:r>
            <a:r>
              <a:rPr lang="cs-CZ" sz="2200" b="1" dirty="0">
                <a:solidFill>
                  <a:srgbClr val="FF0080"/>
                </a:solidFill>
              </a:rPr>
              <a:t>Den vítězství</a:t>
            </a:r>
          </a:p>
        </p:txBody>
      </p:sp>
      <p:pic>
        <p:nvPicPr>
          <p:cNvPr id="6" name="Picture 5"/>
          <p:cNvPicPr>
            <a:picLocks noChangeAspect="1"/>
          </p:cNvPicPr>
          <p:nvPr/>
        </p:nvPicPr>
        <p:blipFill>
          <a:blip r:embed="rId2"/>
          <a:stretch>
            <a:fillRect/>
          </a:stretch>
        </p:blipFill>
        <p:spPr>
          <a:xfrm>
            <a:off x="239105" y="1898323"/>
            <a:ext cx="5039422" cy="3366717"/>
          </a:xfrm>
          <a:prstGeom prst="rect">
            <a:avLst/>
          </a:prstGeom>
        </p:spPr>
      </p:pic>
    </p:spTree>
    <p:extLst>
      <p:ext uri="{BB962C8B-B14F-4D97-AF65-F5344CB8AC3E}">
        <p14:creationId xmlns:p14="http://schemas.microsoft.com/office/powerpoint/2010/main" val="27056959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057900" cy="6858000"/>
          </a:xfrm>
          <a:prstGeom prst="rect">
            <a:avLst/>
          </a:prstGeom>
        </p:spPr>
      </p:pic>
      <p:sp>
        <p:nvSpPr>
          <p:cNvPr id="3" name="Rectangle 2"/>
          <p:cNvSpPr/>
          <p:nvPr/>
        </p:nvSpPr>
        <p:spPr>
          <a:xfrm>
            <a:off x="6265333" y="3107025"/>
            <a:ext cx="2685143" cy="3477875"/>
          </a:xfrm>
          <a:prstGeom prst="rect">
            <a:avLst/>
          </a:prstGeom>
        </p:spPr>
        <p:txBody>
          <a:bodyPr wrap="square">
            <a:spAutoFit/>
          </a:bodyPr>
          <a:lstStyle/>
          <a:p>
            <a:r>
              <a:rPr lang="cs-CZ" sz="2200" dirty="0" smtClean="0">
                <a:solidFill>
                  <a:schemeClr val="bg1"/>
                </a:solidFill>
              </a:rPr>
              <a:t>spory </a:t>
            </a:r>
            <a:r>
              <a:rPr lang="cs-CZ" sz="2200" dirty="0">
                <a:solidFill>
                  <a:schemeClr val="bg1"/>
                </a:solidFill>
              </a:rPr>
              <a:t>o vedení nových hranic </a:t>
            </a:r>
          </a:p>
          <a:p>
            <a:endParaRPr lang="cs-CZ" sz="2200" dirty="0" smtClean="0">
              <a:solidFill>
                <a:schemeClr val="bg1"/>
              </a:solidFill>
            </a:endParaRPr>
          </a:p>
          <a:p>
            <a:r>
              <a:rPr lang="cs-CZ" sz="2200" dirty="0" smtClean="0">
                <a:solidFill>
                  <a:schemeClr val="bg1"/>
                </a:solidFill>
              </a:rPr>
              <a:t>po </a:t>
            </a:r>
            <a:r>
              <a:rPr lang="cs-CZ" sz="2200" dirty="0">
                <a:solidFill>
                  <a:schemeClr val="bg1"/>
                </a:solidFill>
              </a:rPr>
              <a:t>vyhlášení nezávislosti </a:t>
            </a:r>
            <a:r>
              <a:rPr lang="cs-CZ" sz="2200" dirty="0" smtClean="0">
                <a:solidFill>
                  <a:schemeClr val="bg1"/>
                </a:solidFill>
              </a:rPr>
              <a:t>propuká </a:t>
            </a:r>
            <a:r>
              <a:rPr lang="cs-CZ" sz="2200" dirty="0">
                <a:solidFill>
                  <a:schemeClr val="bg1"/>
                </a:solidFill>
              </a:rPr>
              <a:t>podél nových hranic </a:t>
            </a:r>
            <a:r>
              <a:rPr lang="cs-CZ" sz="2200" dirty="0" smtClean="0">
                <a:solidFill>
                  <a:schemeClr val="bg1"/>
                </a:solidFill>
              </a:rPr>
              <a:t>násilí</a:t>
            </a:r>
          </a:p>
          <a:p>
            <a:endParaRPr lang="cs-CZ" sz="2200" dirty="0" smtClean="0">
              <a:solidFill>
                <a:schemeClr val="bg1"/>
              </a:solidFill>
            </a:endParaRPr>
          </a:p>
          <a:p>
            <a:r>
              <a:rPr lang="cs-CZ" sz="2200" dirty="0" smtClean="0">
                <a:solidFill>
                  <a:schemeClr val="bg1"/>
                </a:solidFill>
              </a:rPr>
              <a:t>masová </a:t>
            </a:r>
            <a:r>
              <a:rPr lang="cs-CZ" sz="2200" dirty="0">
                <a:solidFill>
                  <a:schemeClr val="bg1"/>
                </a:solidFill>
              </a:rPr>
              <a:t>migrace obyvatelstva</a:t>
            </a:r>
          </a:p>
        </p:txBody>
      </p:sp>
    </p:spTree>
    <p:extLst>
      <p:ext uri="{BB962C8B-B14F-4D97-AF65-F5344CB8AC3E}">
        <p14:creationId xmlns:p14="http://schemas.microsoft.com/office/powerpoint/2010/main" val="14902709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1947</a:t>
            </a:r>
            <a:endParaRPr lang="en-US" sz="4000" dirty="0">
              <a:solidFill>
                <a:schemeClr val="bg1">
                  <a:lumMod val="50000"/>
                </a:schemeClr>
              </a:solidFill>
              <a:latin typeface="Arial Black"/>
              <a:cs typeface="Arial Black"/>
            </a:endParaRPr>
          </a:p>
        </p:txBody>
      </p:sp>
      <p:sp>
        <p:nvSpPr>
          <p:cNvPr id="3" name="Oval 2"/>
          <p:cNvSpPr/>
          <p:nvPr/>
        </p:nvSpPr>
        <p:spPr>
          <a:xfrm>
            <a:off x="1267748" y="663608"/>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904" y="1382788"/>
            <a:ext cx="7511143" cy="5308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6609240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38286" y="4978296"/>
            <a:ext cx="5128380" cy="1446550"/>
          </a:xfrm>
          <a:prstGeom prst="rect">
            <a:avLst/>
          </a:prstGeom>
        </p:spPr>
        <p:txBody>
          <a:bodyPr wrap="square">
            <a:spAutoFit/>
          </a:bodyPr>
          <a:lstStyle/>
          <a:p>
            <a:r>
              <a:rPr lang="cs-CZ" sz="2200" dirty="0">
                <a:solidFill>
                  <a:srgbClr val="FFFFFF"/>
                </a:solidFill>
              </a:rPr>
              <a:t>invaze Paštunských kmenů do horského státu </a:t>
            </a:r>
            <a:r>
              <a:rPr lang="cs-CZ" sz="2200" b="1" dirty="0" smtClean="0">
                <a:solidFill>
                  <a:srgbClr val="FF0080"/>
                </a:solidFill>
              </a:rPr>
              <a:t>Kašmír </a:t>
            </a:r>
            <a:r>
              <a:rPr lang="cs-CZ" sz="2200" dirty="0" smtClean="0">
                <a:solidFill>
                  <a:schemeClr val="bg1"/>
                </a:solidFill>
              </a:rPr>
              <a:t>&gt;</a:t>
            </a:r>
            <a:endParaRPr lang="cs-CZ" sz="2200" dirty="0">
              <a:solidFill>
                <a:schemeClr val="bg1"/>
              </a:solidFill>
            </a:endParaRPr>
          </a:p>
          <a:p>
            <a:r>
              <a:rPr lang="cs-CZ" sz="2200" b="1" dirty="0" smtClean="0">
                <a:solidFill>
                  <a:srgbClr val="FF0080"/>
                </a:solidFill>
              </a:rPr>
              <a:t>první </a:t>
            </a:r>
            <a:r>
              <a:rPr lang="cs-CZ" sz="2200" b="1" dirty="0" err="1" smtClean="0">
                <a:solidFill>
                  <a:srgbClr val="FF0080"/>
                </a:solidFill>
              </a:rPr>
              <a:t>indicko</a:t>
            </a:r>
            <a:r>
              <a:rPr lang="cs-CZ" sz="2200" b="1" dirty="0" smtClean="0">
                <a:solidFill>
                  <a:srgbClr val="FF0080"/>
                </a:solidFill>
              </a:rPr>
              <a:t> </a:t>
            </a:r>
            <a:r>
              <a:rPr lang="cs-CZ" sz="2200" b="1" dirty="0">
                <a:solidFill>
                  <a:srgbClr val="FF0080"/>
                </a:solidFill>
              </a:rPr>
              <a:t>- pákistánská válka</a:t>
            </a:r>
          </a:p>
          <a:p>
            <a:r>
              <a:rPr lang="cs-CZ" sz="2200" dirty="0">
                <a:solidFill>
                  <a:srgbClr val="FFFFFF"/>
                </a:solidFill>
              </a:rPr>
              <a:t>rozdělení Kašmíru a napětí trvá dodnes</a:t>
            </a:r>
          </a:p>
        </p:txBody>
      </p:sp>
      <p:pic>
        <p:nvPicPr>
          <p:cNvPr id="5"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t="4352" b="6780"/>
          <a:stretch/>
        </p:blipFill>
        <p:spPr bwMode="auto">
          <a:xfrm>
            <a:off x="257628" y="1390952"/>
            <a:ext cx="2906486" cy="5382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3338287" y="1390952"/>
            <a:ext cx="3074830" cy="3380320"/>
          </a:xfrm>
          <a:prstGeom prst="rect">
            <a:avLst/>
          </a:prstGeom>
        </p:spPr>
      </p:pic>
      <p:sp>
        <p:nvSpPr>
          <p:cNvPr id="7" name="Rectangle 6"/>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1947</a:t>
            </a:r>
            <a:endParaRPr lang="en-US" sz="4000" dirty="0">
              <a:solidFill>
                <a:schemeClr val="bg1">
                  <a:lumMod val="50000"/>
                </a:schemeClr>
              </a:solidFill>
              <a:latin typeface="Arial Black"/>
              <a:cs typeface="Arial Black"/>
            </a:endParaRPr>
          </a:p>
        </p:txBody>
      </p:sp>
      <p:sp>
        <p:nvSpPr>
          <p:cNvPr id="8" name="Oval 7"/>
          <p:cNvSpPr/>
          <p:nvPr/>
        </p:nvSpPr>
        <p:spPr>
          <a:xfrm>
            <a:off x="1267748" y="663608"/>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894667" y="1390952"/>
            <a:ext cx="701487" cy="701487"/>
          </a:xfrm>
          <a:prstGeom prst="ellipse">
            <a:avLst/>
          </a:prstGeom>
          <a:noFill/>
          <a:ln w="57150" cmpd="sng">
            <a:solidFill>
              <a:srgbClr val="FF0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184464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409" y="1391422"/>
            <a:ext cx="3661672" cy="1631216"/>
          </a:xfrm>
          <a:prstGeom prst="rect">
            <a:avLst/>
          </a:prstGeom>
        </p:spPr>
        <p:txBody>
          <a:bodyPr wrap="square">
            <a:spAutoFit/>
          </a:bodyPr>
          <a:lstStyle/>
          <a:p>
            <a:r>
              <a:rPr lang="en-US" sz="10000" dirty="0" smtClean="0">
                <a:solidFill>
                  <a:srgbClr val="FFFFFF"/>
                </a:solidFill>
                <a:latin typeface="Arial Black"/>
                <a:cs typeface="Arial Black"/>
              </a:rPr>
              <a:t>194</a:t>
            </a:r>
            <a:r>
              <a:rPr lang="en-US" sz="10000" dirty="0" smtClean="0">
                <a:solidFill>
                  <a:srgbClr val="FF0080"/>
                </a:solidFill>
                <a:latin typeface="Arial Black"/>
                <a:cs typeface="Arial Black"/>
              </a:rPr>
              <a:t>8</a:t>
            </a:r>
            <a:endParaRPr lang="en-US" sz="10000" dirty="0">
              <a:solidFill>
                <a:srgbClr val="FF0080"/>
              </a:solidFill>
              <a:latin typeface="Arial Black"/>
              <a:cs typeface="Arial Black"/>
            </a:endParaRPr>
          </a:p>
        </p:txBody>
      </p:sp>
    </p:spTree>
    <p:extLst>
      <p:ext uri="{BB962C8B-B14F-4D97-AF65-F5344CB8AC3E}">
        <p14:creationId xmlns:p14="http://schemas.microsoft.com/office/powerpoint/2010/main" val="6111804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1948</a:t>
            </a:r>
            <a:endParaRPr lang="en-US" sz="4000" dirty="0">
              <a:solidFill>
                <a:schemeClr val="bg1">
                  <a:lumMod val="50000"/>
                </a:schemeClr>
              </a:solidFill>
              <a:latin typeface="Arial Black"/>
              <a:cs typeface="Arial Black"/>
            </a:endParaRPr>
          </a:p>
        </p:txBody>
      </p:sp>
      <p:sp>
        <p:nvSpPr>
          <p:cNvPr id="3" name="Oval 2"/>
          <p:cNvSpPr/>
          <p:nvPr/>
        </p:nvSpPr>
        <p:spPr>
          <a:xfrm>
            <a:off x="1054477" y="337037"/>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4"/>
          <p:cNvSpPr>
            <a:spLocks noChangeArrowheads="1"/>
          </p:cNvSpPr>
          <p:nvPr/>
        </p:nvSpPr>
        <p:spPr bwMode="auto">
          <a:xfrm>
            <a:off x="234950" y="1432343"/>
            <a:ext cx="222642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cs-CZ" sz="3000" dirty="0" smtClean="0">
                <a:solidFill>
                  <a:schemeClr val="bg1"/>
                </a:solidFill>
                <a:latin typeface="Arial Black" charset="0"/>
              </a:rPr>
              <a:t>BENELUX</a:t>
            </a:r>
            <a:endParaRPr lang="cs-CZ" sz="3000" dirty="0">
              <a:solidFill>
                <a:schemeClr val="bg1"/>
              </a:solidFill>
              <a:latin typeface="Arial Black" charset="0"/>
            </a:endParaRPr>
          </a:p>
        </p:txBody>
      </p:sp>
      <p:sp>
        <p:nvSpPr>
          <p:cNvPr id="5" name="Rectangle 4"/>
          <p:cNvSpPr/>
          <p:nvPr/>
        </p:nvSpPr>
        <p:spPr>
          <a:xfrm>
            <a:off x="234950" y="2432109"/>
            <a:ext cx="4034669" cy="2123658"/>
          </a:xfrm>
          <a:prstGeom prst="rect">
            <a:avLst/>
          </a:prstGeom>
        </p:spPr>
        <p:txBody>
          <a:bodyPr wrap="square">
            <a:spAutoFit/>
          </a:bodyPr>
          <a:lstStyle/>
          <a:p>
            <a:r>
              <a:rPr lang="cs-CZ" sz="2200" dirty="0">
                <a:solidFill>
                  <a:srgbClr val="FFFFFF"/>
                </a:solidFill>
              </a:rPr>
              <a:t>vstoupila v platnost celní unie mezi Belgií, Nizozemskem </a:t>
            </a:r>
            <a:endParaRPr lang="cs-CZ" sz="2200" dirty="0" smtClean="0">
              <a:solidFill>
                <a:srgbClr val="FFFFFF"/>
              </a:solidFill>
            </a:endParaRPr>
          </a:p>
          <a:p>
            <a:r>
              <a:rPr lang="cs-CZ" sz="2200" dirty="0" smtClean="0">
                <a:solidFill>
                  <a:srgbClr val="FFFFFF"/>
                </a:solidFill>
              </a:rPr>
              <a:t>a </a:t>
            </a:r>
            <a:r>
              <a:rPr lang="cs-CZ" sz="2200" dirty="0">
                <a:solidFill>
                  <a:srgbClr val="FFFFFF"/>
                </a:solidFill>
              </a:rPr>
              <a:t>Lucemburskem - BENELUX</a:t>
            </a:r>
          </a:p>
          <a:p>
            <a:r>
              <a:rPr lang="cs-CZ" sz="2200" b="1" dirty="0">
                <a:solidFill>
                  <a:srgbClr val="FF0080"/>
                </a:solidFill>
              </a:rPr>
              <a:t>počátky evropské </a:t>
            </a:r>
            <a:r>
              <a:rPr lang="cs-CZ" sz="2200" b="1" dirty="0" smtClean="0">
                <a:solidFill>
                  <a:srgbClr val="FF0080"/>
                </a:solidFill>
              </a:rPr>
              <a:t>integrace</a:t>
            </a:r>
          </a:p>
          <a:p>
            <a:endParaRPr lang="cs-CZ" sz="2200" b="1" dirty="0">
              <a:solidFill>
                <a:srgbClr val="FF0080"/>
              </a:solidFill>
            </a:endParaRPr>
          </a:p>
          <a:p>
            <a:r>
              <a:rPr lang="cs-CZ" sz="2200" dirty="0" smtClean="0">
                <a:solidFill>
                  <a:schemeClr val="bg1"/>
                </a:solidFill>
              </a:rPr>
              <a:t>vzor pro západní Evropu </a:t>
            </a:r>
            <a:endParaRPr lang="cs-CZ" sz="2200" dirty="0">
              <a:solidFill>
                <a:schemeClr val="bg1"/>
              </a:solidFill>
            </a:endParaRPr>
          </a:p>
        </p:txBody>
      </p:sp>
      <p:pic>
        <p:nvPicPr>
          <p:cNvPr id="6" name="Picture 5"/>
          <p:cNvPicPr>
            <a:picLocks noChangeAspect="1"/>
          </p:cNvPicPr>
          <p:nvPr/>
        </p:nvPicPr>
        <p:blipFill>
          <a:blip r:embed="rId2"/>
          <a:stretch>
            <a:fillRect/>
          </a:stretch>
        </p:blipFill>
        <p:spPr>
          <a:xfrm>
            <a:off x="4124476" y="2242724"/>
            <a:ext cx="4729986" cy="4228905"/>
          </a:xfrm>
          <a:prstGeom prst="rect">
            <a:avLst/>
          </a:prstGeom>
        </p:spPr>
      </p:pic>
    </p:spTree>
    <p:extLst>
      <p:ext uri="{BB962C8B-B14F-4D97-AF65-F5344CB8AC3E}">
        <p14:creationId xmlns:p14="http://schemas.microsoft.com/office/powerpoint/2010/main" val="28833702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1948</a:t>
            </a:r>
            <a:endParaRPr lang="en-US" sz="4000" dirty="0">
              <a:solidFill>
                <a:schemeClr val="bg1">
                  <a:lumMod val="50000"/>
                </a:schemeClr>
              </a:solidFill>
              <a:latin typeface="Arial Black"/>
              <a:cs typeface="Arial Black"/>
            </a:endParaRPr>
          </a:p>
        </p:txBody>
      </p:sp>
      <p:sp>
        <p:nvSpPr>
          <p:cNvPr id="3" name="Oval 2"/>
          <p:cNvSpPr/>
          <p:nvPr/>
        </p:nvSpPr>
        <p:spPr>
          <a:xfrm>
            <a:off x="1054477" y="337037"/>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4"/>
          <p:cNvSpPr>
            <a:spLocks noChangeArrowheads="1"/>
          </p:cNvSpPr>
          <p:nvPr/>
        </p:nvSpPr>
        <p:spPr bwMode="auto">
          <a:xfrm>
            <a:off x="234950" y="1432343"/>
            <a:ext cx="769179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cs-CZ" sz="3000" dirty="0">
                <a:solidFill>
                  <a:schemeClr val="bg1"/>
                </a:solidFill>
                <a:latin typeface="Arial Black" charset="0"/>
              </a:rPr>
              <a:t>Haag: kongres o evropské integraci</a:t>
            </a:r>
          </a:p>
        </p:txBody>
      </p:sp>
      <p:sp>
        <p:nvSpPr>
          <p:cNvPr id="5" name="Rectangle 4"/>
          <p:cNvSpPr/>
          <p:nvPr/>
        </p:nvSpPr>
        <p:spPr>
          <a:xfrm>
            <a:off x="234950" y="2052565"/>
            <a:ext cx="8727621" cy="769441"/>
          </a:xfrm>
          <a:prstGeom prst="rect">
            <a:avLst/>
          </a:prstGeom>
        </p:spPr>
        <p:txBody>
          <a:bodyPr wrap="square">
            <a:spAutoFit/>
          </a:bodyPr>
          <a:lstStyle/>
          <a:p>
            <a:r>
              <a:rPr lang="cs-CZ" sz="2200" dirty="0">
                <a:solidFill>
                  <a:srgbClr val="FFFFFF"/>
                </a:solidFill>
              </a:rPr>
              <a:t>Winston Churchill: mír zaručí jedině sjednocená Evropa, </a:t>
            </a:r>
            <a:r>
              <a:rPr lang="cs-CZ" sz="2200" dirty="0" err="1">
                <a:solidFill>
                  <a:srgbClr val="FFFFFF"/>
                </a:solidFill>
              </a:rPr>
              <a:t>výzva</a:t>
            </a:r>
            <a:r>
              <a:rPr lang="cs-CZ" sz="2200" dirty="0">
                <a:solidFill>
                  <a:srgbClr val="FFFFFF"/>
                </a:solidFill>
              </a:rPr>
              <a:t> k </a:t>
            </a:r>
            <a:r>
              <a:rPr lang="cs-CZ" sz="2200" dirty="0" err="1" smtClean="0">
                <a:solidFill>
                  <a:srgbClr val="FFFFFF"/>
                </a:solidFill>
              </a:rPr>
              <a:t>vytvoření</a:t>
            </a:r>
            <a:r>
              <a:rPr lang="cs-CZ" sz="2200" dirty="0" smtClean="0">
                <a:solidFill>
                  <a:srgbClr val="FFFFFF"/>
                </a:solidFill>
              </a:rPr>
              <a:t> </a:t>
            </a:r>
            <a:r>
              <a:rPr lang="cs-CZ" sz="2200" i="1" dirty="0" err="1">
                <a:solidFill>
                  <a:srgbClr val="FFFFFF"/>
                </a:solidFill>
              </a:rPr>
              <a:t>Spojených</a:t>
            </a:r>
            <a:r>
              <a:rPr lang="cs-CZ" sz="2200" i="1" dirty="0">
                <a:solidFill>
                  <a:srgbClr val="FFFFFF"/>
                </a:solidFill>
              </a:rPr>
              <a:t> </a:t>
            </a:r>
            <a:r>
              <a:rPr lang="cs-CZ" sz="2200" i="1" dirty="0" err="1">
                <a:solidFill>
                  <a:srgbClr val="FFFFFF"/>
                </a:solidFill>
              </a:rPr>
              <a:t>státu</a:t>
            </a:r>
            <a:r>
              <a:rPr lang="cs-CZ" sz="2200" i="1" dirty="0">
                <a:solidFill>
                  <a:srgbClr val="FFFFFF"/>
                </a:solidFill>
              </a:rPr>
              <a:t>̊ </a:t>
            </a:r>
            <a:r>
              <a:rPr lang="cs-CZ" sz="2200" i="1" dirty="0" err="1">
                <a:solidFill>
                  <a:srgbClr val="FFFFFF"/>
                </a:solidFill>
              </a:rPr>
              <a:t>evropských</a:t>
            </a:r>
            <a:endParaRPr lang="cs-CZ" sz="2200" i="1" dirty="0">
              <a:solidFill>
                <a:schemeClr val="bg1"/>
              </a:solidFill>
            </a:endParaRPr>
          </a:p>
        </p:txBody>
      </p:sp>
      <p:pic>
        <p:nvPicPr>
          <p:cNvPr id="7" name="Picture 6"/>
          <p:cNvPicPr>
            <a:picLocks noChangeAspect="1"/>
          </p:cNvPicPr>
          <p:nvPr/>
        </p:nvPicPr>
        <p:blipFill>
          <a:blip r:embed="rId2"/>
          <a:stretch>
            <a:fillRect/>
          </a:stretch>
        </p:blipFill>
        <p:spPr>
          <a:xfrm>
            <a:off x="338462" y="3167302"/>
            <a:ext cx="4276574" cy="3057082"/>
          </a:xfrm>
          <a:prstGeom prst="rect">
            <a:avLst/>
          </a:prstGeom>
        </p:spPr>
      </p:pic>
      <p:sp>
        <p:nvSpPr>
          <p:cNvPr id="8" name="Rectangle 7"/>
          <p:cNvSpPr/>
          <p:nvPr/>
        </p:nvSpPr>
        <p:spPr>
          <a:xfrm>
            <a:off x="4932588" y="3115546"/>
            <a:ext cx="4034669" cy="3139321"/>
          </a:xfrm>
          <a:prstGeom prst="rect">
            <a:avLst/>
          </a:prstGeom>
        </p:spPr>
        <p:txBody>
          <a:bodyPr wrap="square">
            <a:spAutoFit/>
          </a:bodyPr>
          <a:lstStyle/>
          <a:p>
            <a:r>
              <a:rPr lang="cs-CZ" sz="2200" dirty="0">
                <a:solidFill>
                  <a:srgbClr val="FFFFFF"/>
                </a:solidFill>
              </a:rPr>
              <a:t>výsledná rezoluce požadovala vytvoření </a:t>
            </a:r>
            <a:r>
              <a:rPr lang="cs-CZ" sz="2200" b="1" dirty="0">
                <a:solidFill>
                  <a:srgbClr val="FF0080"/>
                </a:solidFill>
              </a:rPr>
              <a:t>sjednocené demokratické </a:t>
            </a:r>
            <a:r>
              <a:rPr lang="cs-CZ" sz="2200" b="1" dirty="0" smtClean="0">
                <a:solidFill>
                  <a:srgbClr val="FF0080"/>
                </a:solidFill>
              </a:rPr>
              <a:t>Evropy</a:t>
            </a:r>
          </a:p>
          <a:p>
            <a:endParaRPr lang="cs-CZ" sz="2200" b="1" dirty="0">
              <a:solidFill>
                <a:srgbClr val="FF0080"/>
              </a:solidFill>
            </a:endParaRPr>
          </a:p>
          <a:p>
            <a:r>
              <a:rPr lang="cs-CZ" sz="2200" dirty="0">
                <a:solidFill>
                  <a:srgbClr val="FFFFFF"/>
                </a:solidFill>
              </a:rPr>
              <a:t>impuls k jednáním, která vedla </a:t>
            </a:r>
            <a:r>
              <a:rPr lang="cs-CZ" sz="2200" dirty="0" smtClean="0">
                <a:solidFill>
                  <a:srgbClr val="FFFFFF"/>
                </a:solidFill>
              </a:rPr>
              <a:t/>
            </a:r>
            <a:br>
              <a:rPr lang="cs-CZ" sz="2200" dirty="0" smtClean="0">
                <a:solidFill>
                  <a:srgbClr val="FFFFFF"/>
                </a:solidFill>
              </a:rPr>
            </a:br>
            <a:r>
              <a:rPr lang="cs-CZ" sz="2200" dirty="0" smtClean="0">
                <a:solidFill>
                  <a:srgbClr val="FFFFFF"/>
                </a:solidFill>
              </a:rPr>
              <a:t>o </a:t>
            </a:r>
            <a:r>
              <a:rPr lang="cs-CZ" sz="2200" dirty="0">
                <a:solidFill>
                  <a:srgbClr val="FFFFFF"/>
                </a:solidFill>
              </a:rPr>
              <a:t>rok později k </a:t>
            </a:r>
            <a:r>
              <a:rPr lang="cs-CZ" sz="2200" b="1" dirty="0">
                <a:solidFill>
                  <a:srgbClr val="FF0080"/>
                </a:solidFill>
              </a:rPr>
              <a:t>založení Rady Evropy</a:t>
            </a:r>
            <a:r>
              <a:rPr lang="cs-CZ" sz="2200" dirty="0">
                <a:solidFill>
                  <a:srgbClr val="FFFFFF"/>
                </a:solidFill>
              </a:rPr>
              <a:t> -  společenství</a:t>
            </a:r>
            <a:r>
              <a:rPr lang="cs-CZ" sz="2200" dirty="0" smtClean="0">
                <a:solidFill>
                  <a:srgbClr val="FFFFFF"/>
                </a:solidFill>
              </a:rPr>
              <a:t>,</a:t>
            </a:r>
            <a:br>
              <a:rPr lang="cs-CZ" sz="2200" dirty="0" smtClean="0">
                <a:solidFill>
                  <a:srgbClr val="FFFFFF"/>
                </a:solidFill>
              </a:rPr>
            </a:br>
            <a:r>
              <a:rPr lang="cs-CZ" sz="2200" dirty="0" smtClean="0">
                <a:solidFill>
                  <a:srgbClr val="FFFFFF"/>
                </a:solidFill>
              </a:rPr>
              <a:t>jehož </a:t>
            </a:r>
            <a:r>
              <a:rPr lang="cs-CZ" sz="2200" dirty="0">
                <a:solidFill>
                  <a:srgbClr val="FFFFFF"/>
                </a:solidFill>
              </a:rPr>
              <a:t>primárním zájmem je ochrana lidských práv</a:t>
            </a:r>
          </a:p>
        </p:txBody>
      </p:sp>
    </p:spTree>
    <p:extLst>
      <p:ext uri="{BB962C8B-B14F-4D97-AF65-F5344CB8AC3E}">
        <p14:creationId xmlns:p14="http://schemas.microsoft.com/office/powerpoint/2010/main" val="27708743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1948</a:t>
            </a:r>
            <a:endParaRPr lang="en-US" sz="4000" dirty="0">
              <a:solidFill>
                <a:schemeClr val="bg1">
                  <a:lumMod val="50000"/>
                </a:schemeClr>
              </a:solidFill>
              <a:latin typeface="Arial Black"/>
              <a:cs typeface="Arial Black"/>
            </a:endParaRPr>
          </a:p>
        </p:txBody>
      </p:sp>
      <p:sp>
        <p:nvSpPr>
          <p:cNvPr id="3" name="Oval 2"/>
          <p:cNvSpPr/>
          <p:nvPr/>
        </p:nvSpPr>
        <p:spPr>
          <a:xfrm>
            <a:off x="1054477" y="337037"/>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4"/>
          <p:cNvSpPr>
            <a:spLocks noChangeArrowheads="1"/>
          </p:cNvSpPr>
          <p:nvPr/>
        </p:nvSpPr>
        <p:spPr bwMode="auto">
          <a:xfrm>
            <a:off x="2992665" y="1467834"/>
            <a:ext cx="326243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cs-CZ" sz="3000" dirty="0" smtClean="0">
                <a:solidFill>
                  <a:schemeClr val="bg1"/>
                </a:solidFill>
                <a:latin typeface="Arial Black" charset="0"/>
              </a:rPr>
              <a:t>RADA EVROPY</a:t>
            </a:r>
            <a:endParaRPr lang="cs-CZ" sz="3000" dirty="0">
              <a:solidFill>
                <a:schemeClr val="bg1"/>
              </a:solidFill>
              <a:latin typeface="Arial Black" charset="0"/>
            </a:endParaRPr>
          </a:p>
        </p:txBody>
      </p:sp>
      <p:sp>
        <p:nvSpPr>
          <p:cNvPr id="5" name="Rectangle 4"/>
          <p:cNvSpPr/>
          <p:nvPr/>
        </p:nvSpPr>
        <p:spPr>
          <a:xfrm>
            <a:off x="2992664" y="2088056"/>
            <a:ext cx="5749553" cy="4493538"/>
          </a:xfrm>
          <a:prstGeom prst="rect">
            <a:avLst/>
          </a:prstGeom>
        </p:spPr>
        <p:txBody>
          <a:bodyPr wrap="square">
            <a:spAutoFit/>
          </a:bodyPr>
          <a:lstStyle/>
          <a:p>
            <a:r>
              <a:rPr lang="cs-CZ" sz="2200" dirty="0">
                <a:solidFill>
                  <a:srgbClr val="FFFFFF"/>
                </a:solidFill>
              </a:rPr>
              <a:t>1949 vznik Rady Evropy</a:t>
            </a:r>
          </a:p>
          <a:p>
            <a:r>
              <a:rPr lang="cs-CZ" sz="2200" dirty="0">
                <a:solidFill>
                  <a:srgbClr val="FFFFFF"/>
                </a:solidFill>
              </a:rPr>
              <a:t>10 západoevropských států</a:t>
            </a:r>
          </a:p>
          <a:p>
            <a:r>
              <a:rPr lang="cs-CZ" sz="2200" dirty="0">
                <a:solidFill>
                  <a:srgbClr val="FFFFFF"/>
                </a:solidFill>
              </a:rPr>
              <a:t>cílem spolupráce v ekonomice, sociální </a:t>
            </a:r>
            <a:r>
              <a:rPr lang="cs-CZ" sz="2200" dirty="0" smtClean="0">
                <a:solidFill>
                  <a:srgbClr val="FFFFFF"/>
                </a:solidFill>
              </a:rPr>
              <a:t/>
            </a:r>
            <a:br>
              <a:rPr lang="cs-CZ" sz="2200" dirty="0" smtClean="0">
                <a:solidFill>
                  <a:srgbClr val="FFFFFF"/>
                </a:solidFill>
              </a:rPr>
            </a:br>
            <a:r>
              <a:rPr lang="cs-CZ" sz="2200" dirty="0" smtClean="0">
                <a:solidFill>
                  <a:srgbClr val="FFFFFF"/>
                </a:solidFill>
              </a:rPr>
              <a:t>a </a:t>
            </a:r>
            <a:r>
              <a:rPr lang="cs-CZ" sz="2200" dirty="0">
                <a:solidFill>
                  <a:srgbClr val="FFFFFF"/>
                </a:solidFill>
              </a:rPr>
              <a:t>kulturní politice, ve vědě</a:t>
            </a:r>
          </a:p>
          <a:p>
            <a:r>
              <a:rPr lang="cs-CZ" sz="2200" dirty="0">
                <a:solidFill>
                  <a:srgbClr val="FFFFFF"/>
                </a:solidFill>
              </a:rPr>
              <a:t>zvláštní důraz na rozvoj lidských práv </a:t>
            </a:r>
            <a:r>
              <a:rPr lang="cs-CZ" sz="2200" dirty="0" smtClean="0">
                <a:solidFill>
                  <a:srgbClr val="FFFFFF"/>
                </a:solidFill>
              </a:rPr>
              <a:t>a </a:t>
            </a:r>
            <a:r>
              <a:rPr lang="cs-CZ" sz="2200" dirty="0">
                <a:solidFill>
                  <a:srgbClr val="FFFFFF"/>
                </a:solidFill>
              </a:rPr>
              <a:t>svobod </a:t>
            </a:r>
          </a:p>
          <a:p>
            <a:r>
              <a:rPr lang="cs-CZ" sz="2200" dirty="0">
                <a:solidFill>
                  <a:srgbClr val="FFFFFF"/>
                </a:solidFill>
              </a:rPr>
              <a:t>s</a:t>
            </a:r>
            <a:r>
              <a:rPr lang="cs-CZ" sz="2200" dirty="0" smtClean="0">
                <a:solidFill>
                  <a:srgbClr val="FFFFFF"/>
                </a:solidFill>
              </a:rPr>
              <a:t>ídlem </a:t>
            </a:r>
            <a:r>
              <a:rPr lang="cs-CZ" sz="2200" dirty="0">
                <a:solidFill>
                  <a:srgbClr val="FFFFFF"/>
                </a:solidFill>
              </a:rPr>
              <a:t>Rady Evropy </a:t>
            </a:r>
            <a:r>
              <a:rPr lang="cs-CZ" sz="2200" dirty="0" smtClean="0">
                <a:solidFill>
                  <a:srgbClr val="FFFFFF"/>
                </a:solidFill>
              </a:rPr>
              <a:t>– Štrasburk</a:t>
            </a:r>
          </a:p>
          <a:p>
            <a:endParaRPr lang="cs-CZ" sz="2200" dirty="0" smtClean="0">
              <a:solidFill>
                <a:srgbClr val="FFFFFF"/>
              </a:solidFill>
            </a:endParaRPr>
          </a:p>
          <a:p>
            <a:endParaRPr lang="cs-CZ" sz="2200" dirty="0" smtClean="0">
              <a:solidFill>
                <a:srgbClr val="FFFFFF"/>
              </a:solidFill>
            </a:endParaRPr>
          </a:p>
          <a:p>
            <a:endParaRPr lang="cs-CZ" sz="2200" dirty="0" smtClean="0">
              <a:solidFill>
                <a:srgbClr val="FFFFFF"/>
              </a:solidFill>
            </a:endParaRPr>
          </a:p>
          <a:p>
            <a:endParaRPr lang="cs-CZ" sz="2200" dirty="0">
              <a:solidFill>
                <a:srgbClr val="FFFFFF"/>
              </a:solidFill>
            </a:endParaRPr>
          </a:p>
          <a:p>
            <a:r>
              <a:rPr lang="cs-CZ" sz="2200" dirty="0">
                <a:solidFill>
                  <a:srgbClr val="FF0080"/>
                </a:solidFill>
              </a:rPr>
              <a:t>Členství je otevřené všem evropským zemím, které akceptují a zaručují právní stát, základní lidská práva a svobodu pro své občany.</a:t>
            </a:r>
          </a:p>
        </p:txBody>
      </p:sp>
      <p:pic>
        <p:nvPicPr>
          <p:cNvPr id="11" name="Picture 10"/>
          <p:cNvPicPr>
            <a:picLocks noChangeAspect="1"/>
          </p:cNvPicPr>
          <p:nvPr/>
        </p:nvPicPr>
        <p:blipFill>
          <a:blip r:embed="rId2"/>
          <a:stretch>
            <a:fillRect/>
          </a:stretch>
        </p:blipFill>
        <p:spPr>
          <a:xfrm>
            <a:off x="1054477" y="5351200"/>
            <a:ext cx="1791566" cy="1311426"/>
          </a:xfrm>
          <a:prstGeom prst="rect">
            <a:avLst/>
          </a:prstGeom>
        </p:spPr>
      </p:pic>
      <p:pic>
        <p:nvPicPr>
          <p:cNvPr id="12" name="Picture 11"/>
          <p:cNvPicPr>
            <a:picLocks noChangeAspect="1"/>
          </p:cNvPicPr>
          <p:nvPr/>
        </p:nvPicPr>
        <p:blipFill>
          <a:blip r:embed="rId3">
            <a:duotone>
              <a:prstClr val="black"/>
              <a:srgbClr val="D9C3A5">
                <a:tint val="50000"/>
                <a:satMod val="180000"/>
              </a:srgbClr>
            </a:duotone>
          </a:blip>
          <a:stretch>
            <a:fillRect/>
          </a:stretch>
        </p:blipFill>
        <p:spPr>
          <a:xfrm>
            <a:off x="206828" y="1467834"/>
            <a:ext cx="2653575" cy="3737429"/>
          </a:xfrm>
          <a:prstGeom prst="rect">
            <a:avLst/>
          </a:prstGeom>
        </p:spPr>
      </p:pic>
    </p:spTree>
    <p:extLst>
      <p:ext uri="{BB962C8B-B14F-4D97-AF65-F5344CB8AC3E}">
        <p14:creationId xmlns:p14="http://schemas.microsoft.com/office/powerpoint/2010/main" val="27708743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1948</a:t>
            </a:r>
            <a:endParaRPr lang="en-US" sz="4000" dirty="0">
              <a:solidFill>
                <a:schemeClr val="bg1">
                  <a:lumMod val="50000"/>
                </a:schemeClr>
              </a:solidFill>
              <a:latin typeface="Arial Black"/>
              <a:cs typeface="Arial Black"/>
            </a:endParaRPr>
          </a:p>
        </p:txBody>
      </p:sp>
      <p:sp>
        <p:nvSpPr>
          <p:cNvPr id="3" name="Oval 2"/>
          <p:cNvSpPr/>
          <p:nvPr/>
        </p:nvSpPr>
        <p:spPr>
          <a:xfrm>
            <a:off x="1054477" y="337037"/>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4"/>
          <p:cNvSpPr>
            <a:spLocks noChangeArrowheads="1"/>
          </p:cNvSpPr>
          <p:nvPr/>
        </p:nvSpPr>
        <p:spPr bwMode="auto">
          <a:xfrm>
            <a:off x="234950" y="1432343"/>
            <a:ext cx="445529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cs-CZ" sz="3000" dirty="0">
                <a:solidFill>
                  <a:schemeClr val="bg1"/>
                </a:solidFill>
                <a:latin typeface="Arial Black" charset="0"/>
              </a:rPr>
              <a:t>Rozdělené Německo</a:t>
            </a:r>
          </a:p>
        </p:txBody>
      </p:sp>
      <p:sp>
        <p:nvSpPr>
          <p:cNvPr id="5" name="Rectangle 4"/>
          <p:cNvSpPr/>
          <p:nvPr/>
        </p:nvSpPr>
        <p:spPr>
          <a:xfrm>
            <a:off x="234950" y="2052565"/>
            <a:ext cx="6199717" cy="3816429"/>
          </a:xfrm>
          <a:prstGeom prst="rect">
            <a:avLst/>
          </a:prstGeom>
        </p:spPr>
        <p:txBody>
          <a:bodyPr wrap="square">
            <a:spAutoFit/>
          </a:bodyPr>
          <a:lstStyle/>
          <a:p>
            <a:r>
              <a:rPr lang="cs-CZ" sz="2200" dirty="0" smtClean="0">
                <a:solidFill>
                  <a:srgbClr val="FFFFFF"/>
                </a:solidFill>
              </a:rPr>
              <a:t>v Německu </a:t>
            </a:r>
            <a:r>
              <a:rPr lang="cs-CZ" sz="2200" dirty="0">
                <a:solidFill>
                  <a:srgbClr val="FFFFFF"/>
                </a:solidFill>
              </a:rPr>
              <a:t>a </a:t>
            </a:r>
            <a:r>
              <a:rPr lang="cs-CZ" sz="2200" dirty="0" smtClean="0">
                <a:solidFill>
                  <a:srgbClr val="FFFFFF"/>
                </a:solidFill>
              </a:rPr>
              <a:t>Berlíně vznikly </a:t>
            </a:r>
            <a:r>
              <a:rPr lang="cs-CZ" sz="2200" dirty="0">
                <a:solidFill>
                  <a:srgbClr val="FFFFFF"/>
                </a:solidFill>
              </a:rPr>
              <a:t>po válce </a:t>
            </a:r>
            <a:endParaRPr lang="cs-CZ" sz="2200" dirty="0" smtClean="0">
              <a:solidFill>
                <a:srgbClr val="FFFFFF"/>
              </a:solidFill>
            </a:endParaRPr>
          </a:p>
          <a:p>
            <a:r>
              <a:rPr lang="cs-CZ" sz="2200" b="1" dirty="0" smtClean="0">
                <a:solidFill>
                  <a:srgbClr val="FF0080"/>
                </a:solidFill>
              </a:rPr>
              <a:t>čtyři </a:t>
            </a:r>
            <a:r>
              <a:rPr lang="cs-CZ" sz="2200" b="1" dirty="0">
                <a:solidFill>
                  <a:srgbClr val="FF0080"/>
                </a:solidFill>
              </a:rPr>
              <a:t>okupační zóny: </a:t>
            </a:r>
            <a:endParaRPr lang="cs-CZ" sz="2200" b="1" dirty="0" smtClean="0">
              <a:solidFill>
                <a:srgbClr val="FF0080"/>
              </a:solidFill>
            </a:endParaRPr>
          </a:p>
          <a:p>
            <a:endParaRPr lang="cs-CZ" sz="2200" i="1" dirty="0" smtClean="0">
              <a:solidFill>
                <a:srgbClr val="FFFFFF"/>
              </a:solidFill>
            </a:endParaRPr>
          </a:p>
          <a:p>
            <a:r>
              <a:rPr lang="cs-CZ" sz="2200" i="1" dirty="0" smtClean="0">
                <a:solidFill>
                  <a:srgbClr val="FFFFFF"/>
                </a:solidFill>
              </a:rPr>
              <a:t>americká </a:t>
            </a:r>
          </a:p>
          <a:p>
            <a:r>
              <a:rPr lang="cs-CZ" sz="2200" i="1" dirty="0" smtClean="0">
                <a:solidFill>
                  <a:srgbClr val="FFFFFF"/>
                </a:solidFill>
              </a:rPr>
              <a:t>britská</a:t>
            </a:r>
          </a:p>
          <a:p>
            <a:r>
              <a:rPr lang="cs-CZ" sz="2200" i="1" dirty="0" smtClean="0">
                <a:solidFill>
                  <a:srgbClr val="FFFFFF"/>
                </a:solidFill>
              </a:rPr>
              <a:t>francouzská </a:t>
            </a:r>
          </a:p>
          <a:p>
            <a:r>
              <a:rPr lang="cs-CZ" sz="2200" i="1" dirty="0" smtClean="0">
                <a:solidFill>
                  <a:srgbClr val="FFFFFF"/>
                </a:solidFill>
              </a:rPr>
              <a:t>sovětská</a:t>
            </a:r>
            <a:endParaRPr lang="cs-CZ" sz="2200" i="1" dirty="0">
              <a:solidFill>
                <a:srgbClr val="FFFFFF"/>
              </a:solidFill>
            </a:endParaRPr>
          </a:p>
          <a:p>
            <a:endParaRPr lang="cs-CZ" sz="2200" dirty="0">
              <a:solidFill>
                <a:srgbClr val="FFFFFF"/>
              </a:solidFill>
            </a:endParaRPr>
          </a:p>
          <a:p>
            <a:r>
              <a:rPr lang="cs-CZ" sz="2200" dirty="0">
                <a:solidFill>
                  <a:srgbClr val="FFFFFF"/>
                </a:solidFill>
              </a:rPr>
              <a:t>podpis </a:t>
            </a:r>
            <a:r>
              <a:rPr lang="cs-CZ" sz="2200" b="1" dirty="0">
                <a:solidFill>
                  <a:srgbClr val="FF0080"/>
                </a:solidFill>
              </a:rPr>
              <a:t>mírové smlouvy </a:t>
            </a:r>
            <a:r>
              <a:rPr lang="cs-CZ" sz="2200" dirty="0">
                <a:solidFill>
                  <a:srgbClr val="FFFFFF"/>
                </a:solidFill>
              </a:rPr>
              <a:t>nebyl </a:t>
            </a:r>
            <a:endParaRPr lang="cs-CZ" sz="2200" dirty="0" smtClean="0">
              <a:solidFill>
                <a:srgbClr val="FFFFFF"/>
              </a:solidFill>
            </a:endParaRPr>
          </a:p>
          <a:p>
            <a:r>
              <a:rPr lang="cs-CZ" sz="2200" dirty="0" smtClean="0">
                <a:solidFill>
                  <a:srgbClr val="FFFFFF"/>
                </a:solidFill>
              </a:rPr>
              <a:t>díky </a:t>
            </a:r>
            <a:r>
              <a:rPr lang="cs-CZ" sz="2200" dirty="0">
                <a:solidFill>
                  <a:srgbClr val="FFFFFF"/>
                </a:solidFill>
              </a:rPr>
              <a:t>rozporům východu a západu </a:t>
            </a:r>
            <a:endParaRPr lang="cs-CZ" sz="2200" dirty="0" smtClean="0">
              <a:solidFill>
                <a:srgbClr val="FFFFFF"/>
              </a:solidFill>
            </a:endParaRPr>
          </a:p>
          <a:p>
            <a:r>
              <a:rPr lang="cs-CZ" sz="2200" dirty="0" smtClean="0">
                <a:solidFill>
                  <a:srgbClr val="FFFFFF"/>
                </a:solidFill>
              </a:rPr>
              <a:t>v </a:t>
            </a:r>
            <a:r>
              <a:rPr lang="cs-CZ" sz="2200" dirty="0">
                <a:solidFill>
                  <a:srgbClr val="FFFFFF"/>
                </a:solidFill>
              </a:rPr>
              <a:t>dohledu</a:t>
            </a:r>
            <a:endParaRPr lang="cs-CZ" sz="2200" dirty="0">
              <a:solidFill>
                <a:schemeClr val="bg1"/>
              </a:solidFill>
            </a:endParaRPr>
          </a:p>
        </p:txBody>
      </p:sp>
      <p:pic>
        <p:nvPicPr>
          <p:cNvPr id="7" name="Picture 6"/>
          <p:cNvPicPr>
            <a:picLocks noChangeAspect="1"/>
          </p:cNvPicPr>
          <p:nvPr/>
        </p:nvPicPr>
        <p:blipFill>
          <a:blip r:embed="rId2"/>
          <a:stretch>
            <a:fillRect/>
          </a:stretch>
        </p:blipFill>
        <p:spPr>
          <a:xfrm>
            <a:off x="4920051" y="1294190"/>
            <a:ext cx="3982720" cy="5418667"/>
          </a:xfrm>
          <a:prstGeom prst="rect">
            <a:avLst/>
          </a:prstGeom>
        </p:spPr>
      </p:pic>
    </p:spTree>
    <p:extLst>
      <p:ext uri="{BB962C8B-B14F-4D97-AF65-F5344CB8AC3E}">
        <p14:creationId xmlns:p14="http://schemas.microsoft.com/office/powerpoint/2010/main" val="10843236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The Edge of the American Sector, Berlin, 1949."/>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11849"/>
          <a:stretch>
            <a:fillRect/>
          </a:stretch>
        </p:blipFill>
        <p:spPr bwMode="auto">
          <a:xfrm>
            <a:off x="4378036" y="1257449"/>
            <a:ext cx="4765964" cy="560992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44221" y="1457627"/>
            <a:ext cx="5882821" cy="512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cs-CZ" sz="2000" b="0" dirty="0">
              <a:solidFill>
                <a:schemeClr val="bg1"/>
              </a:solidFill>
            </a:endParaRPr>
          </a:p>
          <a:p>
            <a:r>
              <a:rPr lang="cs-CZ" sz="6000" b="0" dirty="0">
                <a:solidFill>
                  <a:schemeClr val="bg1"/>
                </a:solidFill>
                <a:latin typeface="Arial Black" charset="0"/>
              </a:rPr>
              <a:t>Západ</a:t>
            </a:r>
          </a:p>
          <a:p>
            <a:endParaRPr lang="cs-CZ" sz="500" b="0" dirty="0">
              <a:solidFill>
                <a:schemeClr val="bg1"/>
              </a:solidFill>
              <a:latin typeface="Arial Black" charset="0"/>
            </a:endParaRPr>
          </a:p>
          <a:p>
            <a:r>
              <a:rPr lang="cs-CZ" sz="2200" b="0" dirty="0">
                <a:solidFill>
                  <a:schemeClr val="bg1"/>
                </a:solidFill>
              </a:rPr>
              <a:t>1947 sjednocení US a VB </a:t>
            </a:r>
            <a:r>
              <a:rPr lang="cs-CZ" sz="2200" b="0" dirty="0" smtClean="0">
                <a:solidFill>
                  <a:schemeClr val="bg1"/>
                </a:solidFill>
              </a:rPr>
              <a:t>zóny </a:t>
            </a:r>
          </a:p>
          <a:p>
            <a:r>
              <a:rPr lang="cs-CZ" sz="2200" b="0" dirty="0" smtClean="0">
                <a:solidFill>
                  <a:schemeClr val="bg1"/>
                </a:solidFill>
              </a:rPr>
              <a:t>- </a:t>
            </a:r>
            <a:r>
              <a:rPr lang="cs-CZ" sz="2200" b="0" dirty="0">
                <a:solidFill>
                  <a:schemeClr val="bg1"/>
                </a:solidFill>
              </a:rPr>
              <a:t>vznik </a:t>
            </a:r>
            <a:r>
              <a:rPr lang="cs-CZ" sz="2200" b="0" dirty="0">
                <a:solidFill>
                  <a:srgbClr val="FF0080"/>
                </a:solidFill>
                <a:latin typeface="Arial Black" charset="0"/>
              </a:rPr>
              <a:t>BIZÓNIE</a:t>
            </a:r>
          </a:p>
          <a:p>
            <a:r>
              <a:rPr lang="cs-CZ" sz="2200" b="0" dirty="0">
                <a:solidFill>
                  <a:schemeClr val="bg1"/>
                </a:solidFill>
              </a:rPr>
              <a:t>1948 připojení Francie - </a:t>
            </a:r>
            <a:r>
              <a:rPr lang="cs-CZ" sz="2200" b="0" dirty="0">
                <a:solidFill>
                  <a:srgbClr val="FF0080"/>
                </a:solidFill>
                <a:latin typeface="Arial Black" charset="0"/>
              </a:rPr>
              <a:t>TRIZÓNIE</a:t>
            </a:r>
          </a:p>
          <a:p>
            <a:endParaRPr lang="cs-CZ" sz="2200" b="0" dirty="0">
              <a:solidFill>
                <a:schemeClr val="bg1"/>
              </a:solidFill>
            </a:endParaRPr>
          </a:p>
          <a:p>
            <a:r>
              <a:rPr lang="cs-CZ" sz="2200" b="0" dirty="0" smtClean="0">
                <a:solidFill>
                  <a:schemeClr val="bg1"/>
                </a:solidFill>
              </a:rPr>
              <a:t>obnova </a:t>
            </a:r>
            <a:r>
              <a:rPr lang="cs-CZ" sz="2200" b="0" dirty="0">
                <a:solidFill>
                  <a:schemeClr val="bg1"/>
                </a:solidFill>
              </a:rPr>
              <a:t>činnosti demokratických </a:t>
            </a:r>
            <a:endParaRPr lang="cs-CZ" sz="2200" b="0" dirty="0" smtClean="0">
              <a:solidFill>
                <a:schemeClr val="bg1"/>
              </a:solidFill>
            </a:endParaRPr>
          </a:p>
          <a:p>
            <a:r>
              <a:rPr lang="cs-CZ" sz="2200" b="0" dirty="0" smtClean="0">
                <a:solidFill>
                  <a:schemeClr val="bg1"/>
                </a:solidFill>
              </a:rPr>
              <a:t>politických </a:t>
            </a:r>
            <a:r>
              <a:rPr lang="cs-CZ" sz="2200" b="0" dirty="0">
                <a:solidFill>
                  <a:schemeClr val="bg1"/>
                </a:solidFill>
              </a:rPr>
              <a:t>stran</a:t>
            </a:r>
          </a:p>
          <a:p>
            <a:r>
              <a:rPr lang="cs-CZ" sz="2200" b="0" dirty="0">
                <a:solidFill>
                  <a:schemeClr val="bg1"/>
                </a:solidFill>
              </a:rPr>
              <a:t>(od samosprávy po vyšší úroveň)</a:t>
            </a:r>
          </a:p>
          <a:p>
            <a:r>
              <a:rPr lang="cs-CZ" sz="2200" b="0" dirty="0">
                <a:solidFill>
                  <a:schemeClr val="bg1"/>
                </a:solidFill>
              </a:rPr>
              <a:t>zapojení do </a:t>
            </a:r>
            <a:r>
              <a:rPr lang="cs-CZ" sz="2200" dirty="0">
                <a:solidFill>
                  <a:schemeClr val="bg1"/>
                </a:solidFill>
              </a:rPr>
              <a:t>Marshallova</a:t>
            </a:r>
            <a:r>
              <a:rPr lang="cs-CZ" sz="2200" b="0" dirty="0">
                <a:solidFill>
                  <a:schemeClr val="bg1"/>
                </a:solidFill>
              </a:rPr>
              <a:t> </a:t>
            </a:r>
            <a:r>
              <a:rPr lang="cs-CZ" sz="2200" dirty="0">
                <a:solidFill>
                  <a:schemeClr val="bg1"/>
                </a:solidFill>
              </a:rPr>
              <a:t>plánu</a:t>
            </a:r>
            <a:r>
              <a:rPr lang="cs-CZ" sz="2200" b="0" dirty="0">
                <a:solidFill>
                  <a:schemeClr val="bg1"/>
                </a:solidFill>
              </a:rPr>
              <a:t> </a:t>
            </a:r>
            <a:endParaRPr lang="cs-CZ" sz="2200" b="0" dirty="0" smtClean="0">
              <a:solidFill>
                <a:schemeClr val="bg1"/>
              </a:solidFill>
            </a:endParaRPr>
          </a:p>
          <a:p>
            <a:endParaRPr lang="cs-CZ" sz="2200" b="0" dirty="0">
              <a:solidFill>
                <a:schemeClr val="bg1"/>
              </a:solidFill>
            </a:endParaRPr>
          </a:p>
          <a:p>
            <a:r>
              <a:rPr lang="cs-CZ" sz="2200" b="0" dirty="0" smtClean="0">
                <a:solidFill>
                  <a:schemeClr val="bg1"/>
                </a:solidFill>
              </a:rPr>
              <a:t>příprava </a:t>
            </a:r>
            <a:r>
              <a:rPr lang="cs-CZ" sz="2200" b="0" dirty="0">
                <a:solidFill>
                  <a:schemeClr val="bg1"/>
                </a:solidFill>
              </a:rPr>
              <a:t>svolání </a:t>
            </a:r>
            <a:endParaRPr lang="cs-CZ" sz="2200" b="0" dirty="0" smtClean="0">
              <a:solidFill>
                <a:schemeClr val="bg1"/>
              </a:solidFill>
            </a:endParaRPr>
          </a:p>
          <a:p>
            <a:r>
              <a:rPr lang="cs-CZ" sz="2200" b="0" dirty="0" smtClean="0">
                <a:solidFill>
                  <a:schemeClr val="bg1"/>
                </a:solidFill>
              </a:rPr>
              <a:t>ústavodárného </a:t>
            </a:r>
            <a:r>
              <a:rPr lang="cs-CZ" sz="2200" b="0" dirty="0">
                <a:solidFill>
                  <a:schemeClr val="bg1"/>
                </a:solidFill>
              </a:rPr>
              <a:t>shromáždění </a:t>
            </a:r>
          </a:p>
        </p:txBody>
      </p:sp>
      <p:sp>
        <p:nvSpPr>
          <p:cNvPr id="4" name="Rectangle 1"/>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1948</a:t>
            </a:r>
            <a:endParaRPr lang="en-US" sz="4000" dirty="0">
              <a:solidFill>
                <a:schemeClr val="bg1">
                  <a:lumMod val="50000"/>
                </a:schemeClr>
              </a:solidFill>
              <a:latin typeface="Arial Black"/>
              <a:cs typeface="Arial Black"/>
            </a:endParaRPr>
          </a:p>
        </p:txBody>
      </p:sp>
      <p:sp>
        <p:nvSpPr>
          <p:cNvPr id="5" name="Oval 2"/>
          <p:cNvSpPr/>
          <p:nvPr/>
        </p:nvSpPr>
        <p:spPr>
          <a:xfrm>
            <a:off x="1054477" y="337037"/>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99004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4967287" y="3041571"/>
            <a:ext cx="4176713" cy="381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cs-CZ" sz="2200" b="0" dirty="0">
                <a:solidFill>
                  <a:schemeClr val="bg1"/>
                </a:solidFill>
              </a:rPr>
              <a:t> vize slabého neutrálního </a:t>
            </a:r>
            <a:r>
              <a:rPr lang="cs-CZ" sz="2200" b="0" dirty="0" smtClean="0">
                <a:solidFill>
                  <a:schemeClr val="bg1"/>
                </a:solidFill>
              </a:rPr>
              <a:t>Německa</a:t>
            </a:r>
            <a:br>
              <a:rPr lang="cs-CZ" sz="2200" b="0" dirty="0" smtClean="0">
                <a:solidFill>
                  <a:schemeClr val="bg1"/>
                </a:solidFill>
              </a:rPr>
            </a:br>
            <a:r>
              <a:rPr lang="cs-CZ" sz="2200" b="0" dirty="0" smtClean="0">
                <a:solidFill>
                  <a:schemeClr val="bg1"/>
                </a:solidFill>
              </a:rPr>
              <a:t> </a:t>
            </a:r>
            <a:r>
              <a:rPr lang="cs-CZ" sz="2200" b="0" dirty="0">
                <a:solidFill>
                  <a:schemeClr val="bg1"/>
                </a:solidFill>
              </a:rPr>
              <a:t>s jeho postupným začleněním mezi satelity</a:t>
            </a:r>
          </a:p>
          <a:p>
            <a:pPr>
              <a:buFontTx/>
              <a:buChar char="•"/>
            </a:pPr>
            <a:endParaRPr lang="cs-CZ" sz="2200" b="0" dirty="0">
              <a:solidFill>
                <a:schemeClr val="bg1"/>
              </a:solidFill>
            </a:endParaRPr>
          </a:p>
          <a:p>
            <a:r>
              <a:rPr lang="cs-CZ" sz="2200" b="0" dirty="0" smtClean="0">
                <a:solidFill>
                  <a:schemeClr val="bg1"/>
                </a:solidFill>
              </a:rPr>
              <a:t>W</a:t>
            </a:r>
            <a:r>
              <a:rPr lang="cs-CZ" sz="2200" b="0" dirty="0">
                <a:solidFill>
                  <a:schemeClr val="bg1"/>
                </a:solidFill>
              </a:rPr>
              <a:t>. </a:t>
            </a:r>
            <a:r>
              <a:rPr lang="cs-CZ" sz="2200" b="0" dirty="0" err="1">
                <a:solidFill>
                  <a:schemeClr val="bg1"/>
                </a:solidFill>
              </a:rPr>
              <a:t>Ulbricht</a:t>
            </a:r>
            <a:r>
              <a:rPr lang="cs-CZ" sz="2200" b="0" dirty="0">
                <a:solidFill>
                  <a:schemeClr val="bg1"/>
                </a:solidFill>
              </a:rPr>
              <a:t>: „</a:t>
            </a:r>
            <a:r>
              <a:rPr lang="cs-CZ" sz="2200" b="0" i="1" dirty="0">
                <a:solidFill>
                  <a:schemeClr val="bg1"/>
                </a:solidFill>
              </a:rPr>
              <a:t>Musí to vypadat jako demokracie, ale všechno musíme </a:t>
            </a:r>
            <a:br>
              <a:rPr lang="cs-CZ" sz="2200" b="0" i="1" dirty="0">
                <a:solidFill>
                  <a:schemeClr val="bg1"/>
                </a:solidFill>
              </a:rPr>
            </a:br>
            <a:r>
              <a:rPr lang="cs-CZ" sz="2200" b="0" i="1" dirty="0">
                <a:solidFill>
                  <a:schemeClr val="bg1"/>
                </a:solidFill>
              </a:rPr>
              <a:t>mít v rukou </a:t>
            </a:r>
            <a:r>
              <a:rPr lang="cs-CZ" sz="2200" b="0" i="1" dirty="0" smtClean="0">
                <a:solidFill>
                  <a:schemeClr val="bg1"/>
                </a:solidFill>
              </a:rPr>
              <a:t>my.</a:t>
            </a:r>
            <a:r>
              <a:rPr lang="cs-CZ" sz="2200" i="1" dirty="0" smtClean="0">
                <a:solidFill>
                  <a:schemeClr val="bg1"/>
                </a:solidFill>
              </a:rPr>
              <a:t>“</a:t>
            </a:r>
            <a:endParaRPr lang="cs-CZ" altLang="ja-JP" sz="2200" b="0" i="1" dirty="0" smtClean="0">
              <a:solidFill>
                <a:schemeClr val="bg1"/>
              </a:solidFill>
              <a:latin typeface="Arial"/>
            </a:endParaRPr>
          </a:p>
          <a:p>
            <a:endParaRPr lang="cs-CZ" sz="2200" b="0" i="1" dirty="0">
              <a:solidFill>
                <a:schemeClr val="bg1"/>
              </a:solidFill>
            </a:endParaRPr>
          </a:p>
          <a:p>
            <a:r>
              <a:rPr lang="cs-CZ" sz="2200" b="0" dirty="0">
                <a:solidFill>
                  <a:schemeClr val="bg1"/>
                </a:solidFill>
              </a:rPr>
              <a:t>Molotov:</a:t>
            </a:r>
            <a:r>
              <a:rPr lang="cs-CZ" sz="2200" b="0" i="1" dirty="0">
                <a:solidFill>
                  <a:schemeClr val="bg1"/>
                </a:solidFill>
              </a:rPr>
              <a:t> </a:t>
            </a:r>
            <a:r>
              <a:rPr lang="cs-CZ" sz="2200" b="0" i="1" dirty="0" smtClean="0">
                <a:solidFill>
                  <a:schemeClr val="bg1"/>
                </a:solidFill>
              </a:rPr>
              <a:t>„Tiše</a:t>
            </a:r>
            <a:r>
              <a:rPr lang="cs-CZ" sz="2200" b="0" i="1" dirty="0">
                <a:solidFill>
                  <a:schemeClr val="bg1"/>
                </a:solidFill>
              </a:rPr>
              <a:t>, krok za krokem jsme tvořili NDR, naše vlastní </a:t>
            </a:r>
            <a:r>
              <a:rPr lang="cs-CZ" sz="2200" b="0" i="1" dirty="0" smtClean="0">
                <a:solidFill>
                  <a:schemeClr val="bg1"/>
                </a:solidFill>
              </a:rPr>
              <a:t>Německo.“</a:t>
            </a:r>
            <a:endParaRPr lang="cs-CZ" sz="2200" b="0" i="1" dirty="0">
              <a:solidFill>
                <a:schemeClr val="bg1"/>
              </a:solidFill>
            </a:endParaRPr>
          </a:p>
        </p:txBody>
      </p:sp>
      <p:sp>
        <p:nvSpPr>
          <p:cNvPr id="3" name="Rectangle 4"/>
          <p:cNvSpPr>
            <a:spLocks noChangeArrowheads="1"/>
          </p:cNvSpPr>
          <p:nvPr/>
        </p:nvSpPr>
        <p:spPr bwMode="auto">
          <a:xfrm>
            <a:off x="0" y="3041571"/>
            <a:ext cx="3896519"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a:r>
              <a:rPr lang="cs-CZ" sz="2200" b="0" dirty="0">
                <a:solidFill>
                  <a:schemeClr val="bg1"/>
                </a:solidFill>
              </a:rPr>
              <a:t>USA změna zahraniční politiky </a:t>
            </a:r>
          </a:p>
          <a:p>
            <a:pPr algn="r"/>
            <a:r>
              <a:rPr lang="cs-CZ" sz="2200" b="0" dirty="0">
                <a:solidFill>
                  <a:schemeClr val="bg1"/>
                </a:solidFill>
              </a:rPr>
              <a:t>demokratizace Německa obnova </a:t>
            </a:r>
            <a:r>
              <a:rPr lang="cs-CZ" sz="2200" b="0" dirty="0" smtClean="0">
                <a:solidFill>
                  <a:schemeClr val="bg1"/>
                </a:solidFill>
              </a:rPr>
              <a:t>hospodářství, </a:t>
            </a:r>
            <a:endParaRPr lang="cs-CZ" sz="2200" b="0" dirty="0">
              <a:solidFill>
                <a:schemeClr val="bg1"/>
              </a:solidFill>
            </a:endParaRPr>
          </a:p>
          <a:p>
            <a:pPr algn="r"/>
            <a:r>
              <a:rPr lang="cs-CZ" sz="2200" b="0" dirty="0">
                <a:solidFill>
                  <a:schemeClr val="bg1"/>
                </a:solidFill>
              </a:rPr>
              <a:t>občanské společnosti </a:t>
            </a:r>
          </a:p>
          <a:p>
            <a:pPr algn="r"/>
            <a:r>
              <a:rPr lang="cs-CZ" sz="2200" b="0" dirty="0">
                <a:solidFill>
                  <a:schemeClr val="bg1"/>
                </a:solidFill>
              </a:rPr>
              <a:t>Německo jako </a:t>
            </a:r>
            <a:r>
              <a:rPr lang="cs-CZ" sz="2200" b="0" dirty="0">
                <a:solidFill>
                  <a:srgbClr val="FF0080"/>
                </a:solidFill>
              </a:rPr>
              <a:t>partner </a:t>
            </a:r>
            <a:endParaRPr lang="cs-CZ" sz="2200" b="0" dirty="0" smtClean="0">
              <a:solidFill>
                <a:srgbClr val="FF0080"/>
              </a:solidFill>
            </a:endParaRPr>
          </a:p>
          <a:p>
            <a:pPr algn="r"/>
            <a:r>
              <a:rPr lang="cs-CZ" sz="2200" b="0" dirty="0" smtClean="0">
                <a:solidFill>
                  <a:schemeClr val="bg1"/>
                </a:solidFill>
              </a:rPr>
              <a:t>= </a:t>
            </a:r>
            <a:r>
              <a:rPr lang="cs-CZ" sz="2200" b="0" dirty="0">
                <a:solidFill>
                  <a:schemeClr val="bg1"/>
                </a:solidFill>
              </a:rPr>
              <a:t>záruka stability</a:t>
            </a:r>
          </a:p>
          <a:p>
            <a:pPr algn="r"/>
            <a:r>
              <a:rPr lang="cs-CZ" sz="2200" b="0" dirty="0">
                <a:solidFill>
                  <a:schemeClr val="bg1"/>
                </a:solidFill>
              </a:rPr>
              <a:t>konec ústupků SSSR</a:t>
            </a:r>
          </a:p>
          <a:p>
            <a:pPr algn="r"/>
            <a:r>
              <a:rPr lang="cs-CZ" sz="2200" b="0" dirty="0">
                <a:solidFill>
                  <a:schemeClr val="bg1"/>
                </a:solidFill>
              </a:rPr>
              <a:t>sjednocení země není podmínkou </a:t>
            </a:r>
          </a:p>
          <a:p>
            <a:pPr algn="r"/>
            <a:endParaRPr lang="cs-CZ" sz="2200" b="0" dirty="0">
              <a:solidFill>
                <a:schemeClr val="bg1"/>
              </a:solidFill>
            </a:endParaRPr>
          </a:p>
        </p:txBody>
      </p:sp>
      <p:sp>
        <p:nvSpPr>
          <p:cNvPr id="4" name="Rectangle 5"/>
          <p:cNvSpPr>
            <a:spLocks noChangeArrowheads="1"/>
          </p:cNvSpPr>
          <p:nvPr/>
        </p:nvSpPr>
        <p:spPr bwMode="auto">
          <a:xfrm>
            <a:off x="4029567" y="3452734"/>
            <a:ext cx="77628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cs-CZ" sz="6000" b="0" dirty="0">
                <a:solidFill>
                  <a:schemeClr val="bg1"/>
                </a:solidFill>
                <a:latin typeface="Arial Black" charset="0"/>
              </a:rPr>
              <a:t>X</a:t>
            </a:r>
          </a:p>
        </p:txBody>
      </p:sp>
      <p:pic>
        <p:nvPicPr>
          <p:cNvPr id="8" name="Picture 7"/>
          <p:cNvPicPr>
            <a:picLocks noChangeAspect="1"/>
          </p:cNvPicPr>
          <p:nvPr/>
        </p:nvPicPr>
        <p:blipFill rotWithShape="1">
          <a:blip r:embed="rId2"/>
          <a:srcRect l="2700" t="10430" r="60621" b="48728"/>
          <a:stretch/>
        </p:blipFill>
        <p:spPr>
          <a:xfrm>
            <a:off x="1652880" y="1239380"/>
            <a:ext cx="2376687" cy="1802191"/>
          </a:xfrm>
          <a:prstGeom prst="rect">
            <a:avLst/>
          </a:prstGeom>
        </p:spPr>
      </p:pic>
      <p:pic>
        <p:nvPicPr>
          <p:cNvPr id="10" name="Picture 9"/>
          <p:cNvPicPr>
            <a:picLocks noChangeAspect="1"/>
          </p:cNvPicPr>
          <p:nvPr/>
        </p:nvPicPr>
        <p:blipFill>
          <a:blip r:embed="rId3"/>
          <a:stretch>
            <a:fillRect/>
          </a:stretch>
        </p:blipFill>
        <p:spPr>
          <a:xfrm>
            <a:off x="5064049" y="1239380"/>
            <a:ext cx="1505694" cy="1778000"/>
          </a:xfrm>
          <a:prstGeom prst="rect">
            <a:avLst/>
          </a:prstGeom>
        </p:spPr>
      </p:pic>
    </p:spTree>
    <p:extLst>
      <p:ext uri="{BB962C8B-B14F-4D97-AF65-F5344CB8AC3E}">
        <p14:creationId xmlns:p14="http://schemas.microsoft.com/office/powerpoint/2010/main" val="2140968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1-04 at 17.41.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5055"/>
            <a:ext cx="9144000" cy="4998957"/>
          </a:xfrm>
          <a:prstGeom prst="rect">
            <a:avLst/>
          </a:prstGeom>
        </p:spPr>
      </p:pic>
    </p:spTree>
    <p:extLst>
      <p:ext uri="{BB962C8B-B14F-4D97-AF65-F5344CB8AC3E}">
        <p14:creationId xmlns:p14="http://schemas.microsoft.com/office/powerpoint/2010/main" val="279220628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1948</a:t>
            </a:r>
            <a:endParaRPr lang="en-US" sz="4000" dirty="0">
              <a:solidFill>
                <a:schemeClr val="bg1">
                  <a:lumMod val="50000"/>
                </a:schemeClr>
              </a:solidFill>
              <a:latin typeface="Arial Black"/>
              <a:cs typeface="Arial Black"/>
            </a:endParaRPr>
          </a:p>
        </p:txBody>
      </p:sp>
      <p:sp>
        <p:nvSpPr>
          <p:cNvPr id="3" name="Oval 2"/>
          <p:cNvSpPr/>
          <p:nvPr/>
        </p:nvSpPr>
        <p:spPr>
          <a:xfrm>
            <a:off x="1054477" y="337037"/>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4"/>
          <p:cNvSpPr>
            <a:spLocks noChangeArrowheads="1"/>
          </p:cNvSpPr>
          <p:nvPr/>
        </p:nvSpPr>
        <p:spPr bwMode="auto">
          <a:xfrm>
            <a:off x="234950" y="1359773"/>
            <a:ext cx="178779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cs-CZ" sz="3000" dirty="0" smtClean="0">
                <a:solidFill>
                  <a:schemeClr val="bg1"/>
                </a:solidFill>
                <a:latin typeface="Arial Black" charset="0"/>
              </a:rPr>
              <a:t>BERLÍN</a:t>
            </a:r>
            <a:endParaRPr lang="cs-CZ" sz="3000" dirty="0">
              <a:solidFill>
                <a:schemeClr val="bg1"/>
              </a:solidFill>
              <a:latin typeface="Arial Black" charset="0"/>
            </a:endParaRPr>
          </a:p>
        </p:txBody>
      </p:sp>
      <p:sp>
        <p:nvSpPr>
          <p:cNvPr id="5" name="Rectangle 4"/>
          <p:cNvSpPr/>
          <p:nvPr/>
        </p:nvSpPr>
        <p:spPr>
          <a:xfrm>
            <a:off x="234950" y="2189018"/>
            <a:ext cx="8909050" cy="1107996"/>
          </a:xfrm>
          <a:prstGeom prst="rect">
            <a:avLst/>
          </a:prstGeom>
        </p:spPr>
        <p:txBody>
          <a:bodyPr wrap="square">
            <a:spAutoFit/>
          </a:bodyPr>
          <a:lstStyle/>
          <a:p>
            <a:r>
              <a:rPr lang="cs-CZ" sz="2200" b="1" dirty="0">
                <a:solidFill>
                  <a:srgbClr val="FF0080"/>
                </a:solidFill>
              </a:rPr>
              <a:t>„Berlín - laboratoř, ve které si velmoci zkoušely síly“</a:t>
            </a:r>
          </a:p>
          <a:p>
            <a:r>
              <a:rPr lang="cs-CZ" sz="2200" dirty="0">
                <a:solidFill>
                  <a:srgbClr val="FFFFFF"/>
                </a:solidFill>
              </a:rPr>
              <a:t>růst napětí mezi východem a západem</a:t>
            </a:r>
          </a:p>
          <a:p>
            <a:r>
              <a:rPr lang="cs-CZ" sz="2200" dirty="0">
                <a:solidFill>
                  <a:srgbClr val="FFFFFF"/>
                </a:solidFill>
              </a:rPr>
              <a:t>Sověti odstupují ze Spojenecké kontrolní rady, ochromení správy </a:t>
            </a:r>
            <a:r>
              <a:rPr lang="cs-CZ" sz="2200" dirty="0" smtClean="0">
                <a:solidFill>
                  <a:srgbClr val="FFFFFF"/>
                </a:solidFill>
              </a:rPr>
              <a:t>Německa</a:t>
            </a:r>
          </a:p>
        </p:txBody>
      </p:sp>
      <p:pic>
        <p:nvPicPr>
          <p:cNvPr id="7" name="Picture 6"/>
          <p:cNvPicPr>
            <a:picLocks noChangeAspect="1"/>
          </p:cNvPicPr>
          <p:nvPr/>
        </p:nvPicPr>
        <p:blipFill>
          <a:blip r:embed="rId2"/>
          <a:stretch>
            <a:fillRect/>
          </a:stretch>
        </p:blipFill>
        <p:spPr>
          <a:xfrm>
            <a:off x="416379" y="3481384"/>
            <a:ext cx="5615826" cy="3158902"/>
          </a:xfrm>
          <a:prstGeom prst="rect">
            <a:avLst/>
          </a:prstGeom>
        </p:spPr>
      </p:pic>
    </p:spTree>
    <p:extLst>
      <p:ext uri="{BB962C8B-B14F-4D97-AF65-F5344CB8AC3E}">
        <p14:creationId xmlns:p14="http://schemas.microsoft.com/office/powerpoint/2010/main" val="33318130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025976" y="2228553"/>
            <a:ext cx="4952530" cy="3794876"/>
          </a:xfrm>
          <a:prstGeom prst="rect">
            <a:avLst/>
          </a:prstGeom>
        </p:spPr>
      </p:pic>
      <p:sp>
        <p:nvSpPr>
          <p:cNvPr id="2" name="Rectangle 1"/>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1948</a:t>
            </a:r>
            <a:endParaRPr lang="en-US" sz="4000" dirty="0">
              <a:solidFill>
                <a:schemeClr val="bg1">
                  <a:lumMod val="50000"/>
                </a:schemeClr>
              </a:solidFill>
              <a:latin typeface="Arial Black"/>
              <a:cs typeface="Arial Black"/>
            </a:endParaRPr>
          </a:p>
        </p:txBody>
      </p:sp>
      <p:sp>
        <p:nvSpPr>
          <p:cNvPr id="3" name="Oval 2"/>
          <p:cNvSpPr/>
          <p:nvPr/>
        </p:nvSpPr>
        <p:spPr>
          <a:xfrm>
            <a:off x="1054477" y="337037"/>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4"/>
          <p:cNvSpPr>
            <a:spLocks noChangeArrowheads="1"/>
          </p:cNvSpPr>
          <p:nvPr/>
        </p:nvSpPr>
        <p:spPr bwMode="auto">
          <a:xfrm>
            <a:off x="234950" y="1432343"/>
            <a:ext cx="225610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cs-CZ" sz="3000" dirty="0" smtClean="0">
                <a:solidFill>
                  <a:schemeClr val="bg1"/>
                </a:solidFill>
                <a:latin typeface="Arial Black" charset="0"/>
              </a:rPr>
              <a:t>BLOKÁDA</a:t>
            </a:r>
            <a:endParaRPr lang="cs-CZ" sz="3000" dirty="0">
              <a:solidFill>
                <a:schemeClr val="bg1"/>
              </a:solidFill>
              <a:latin typeface="Arial Black" charset="0"/>
            </a:endParaRPr>
          </a:p>
        </p:txBody>
      </p:sp>
      <p:sp>
        <p:nvSpPr>
          <p:cNvPr id="5" name="Rectangle 4"/>
          <p:cNvSpPr/>
          <p:nvPr/>
        </p:nvSpPr>
        <p:spPr>
          <a:xfrm>
            <a:off x="234950" y="2427518"/>
            <a:ext cx="5111145" cy="3139321"/>
          </a:xfrm>
          <a:prstGeom prst="rect">
            <a:avLst/>
          </a:prstGeom>
        </p:spPr>
        <p:txBody>
          <a:bodyPr wrap="square">
            <a:spAutoFit/>
          </a:bodyPr>
          <a:lstStyle/>
          <a:p>
            <a:r>
              <a:rPr lang="cs-CZ" sz="2200" dirty="0">
                <a:solidFill>
                  <a:srgbClr val="FFFFFF"/>
                </a:solidFill>
              </a:rPr>
              <a:t>pomalý pokrok </a:t>
            </a:r>
            <a:r>
              <a:rPr lang="cs-CZ" sz="2200" dirty="0" smtClean="0">
                <a:solidFill>
                  <a:srgbClr val="FFFFFF"/>
                </a:solidFill>
              </a:rPr>
              <a:t>růstu ekonomiky</a:t>
            </a:r>
            <a:endParaRPr lang="cs-CZ" sz="2200" dirty="0">
              <a:solidFill>
                <a:srgbClr val="FFFFFF"/>
              </a:solidFill>
            </a:endParaRPr>
          </a:p>
          <a:p>
            <a:r>
              <a:rPr lang="cs-CZ" sz="2200" dirty="0">
                <a:solidFill>
                  <a:srgbClr val="FFFFFF"/>
                </a:solidFill>
              </a:rPr>
              <a:t>růst inflace</a:t>
            </a:r>
          </a:p>
          <a:p>
            <a:r>
              <a:rPr lang="cs-CZ" sz="2200" dirty="0">
                <a:solidFill>
                  <a:srgbClr val="FFFFFF"/>
                </a:solidFill>
              </a:rPr>
              <a:t>v sektorech Británie, USA a Francie provedena </a:t>
            </a:r>
            <a:r>
              <a:rPr lang="cs-CZ" sz="2200" b="1" dirty="0">
                <a:solidFill>
                  <a:srgbClr val="FF0080"/>
                </a:solidFill>
              </a:rPr>
              <a:t>měnová reforma</a:t>
            </a:r>
          </a:p>
          <a:p>
            <a:endParaRPr lang="cs-CZ" sz="2200" dirty="0">
              <a:solidFill>
                <a:srgbClr val="FFFFFF"/>
              </a:solidFill>
            </a:endParaRPr>
          </a:p>
          <a:p>
            <a:r>
              <a:rPr lang="cs-CZ" sz="2200" dirty="0">
                <a:solidFill>
                  <a:srgbClr val="FFFFFF"/>
                </a:solidFill>
              </a:rPr>
              <a:t>záminka pro Sovětskou reakci</a:t>
            </a:r>
          </a:p>
          <a:p>
            <a:r>
              <a:rPr lang="cs-CZ" sz="2200" b="1" dirty="0">
                <a:solidFill>
                  <a:srgbClr val="FF0080"/>
                </a:solidFill>
              </a:rPr>
              <a:t>blokáda</a:t>
            </a:r>
            <a:r>
              <a:rPr lang="cs-CZ" sz="2200" dirty="0">
                <a:solidFill>
                  <a:srgbClr val="FFFFFF"/>
                </a:solidFill>
              </a:rPr>
              <a:t> všech přístupových cest </a:t>
            </a:r>
            <a:r>
              <a:rPr lang="cs-CZ" sz="2200" dirty="0" smtClean="0">
                <a:solidFill>
                  <a:srgbClr val="FFFFFF"/>
                </a:solidFill>
              </a:rPr>
              <a:t/>
            </a:r>
            <a:br>
              <a:rPr lang="cs-CZ" sz="2200" dirty="0" smtClean="0">
                <a:solidFill>
                  <a:srgbClr val="FFFFFF"/>
                </a:solidFill>
              </a:rPr>
            </a:br>
            <a:r>
              <a:rPr lang="cs-CZ" sz="2200" dirty="0" smtClean="0">
                <a:solidFill>
                  <a:srgbClr val="FFFFFF"/>
                </a:solidFill>
              </a:rPr>
              <a:t>do </a:t>
            </a:r>
            <a:r>
              <a:rPr lang="cs-CZ" sz="2200" dirty="0">
                <a:solidFill>
                  <a:srgbClr val="FFFFFF"/>
                </a:solidFill>
              </a:rPr>
              <a:t>Západního Berlína </a:t>
            </a:r>
            <a:endParaRPr lang="cs-CZ" sz="2200" dirty="0" smtClean="0">
              <a:solidFill>
                <a:srgbClr val="FFFFFF"/>
              </a:solidFill>
            </a:endParaRPr>
          </a:p>
          <a:p>
            <a:r>
              <a:rPr lang="cs-CZ" sz="2200" dirty="0" smtClean="0">
                <a:solidFill>
                  <a:srgbClr val="FFFFFF"/>
                </a:solidFill>
              </a:rPr>
              <a:t>(</a:t>
            </a:r>
            <a:r>
              <a:rPr lang="cs-CZ" sz="2200" dirty="0">
                <a:solidFill>
                  <a:srgbClr val="FFFFFF"/>
                </a:solidFill>
              </a:rPr>
              <a:t>vedly přes Východní Německo)</a:t>
            </a:r>
            <a:endParaRPr lang="cs-CZ" sz="2200" dirty="0">
              <a:solidFill>
                <a:schemeClr val="bg1"/>
              </a:solidFill>
            </a:endParaRPr>
          </a:p>
        </p:txBody>
      </p:sp>
      <p:sp>
        <p:nvSpPr>
          <p:cNvPr id="9" name="Rectangle 8"/>
          <p:cNvSpPr/>
          <p:nvPr/>
        </p:nvSpPr>
        <p:spPr>
          <a:xfrm>
            <a:off x="279960" y="5807985"/>
            <a:ext cx="5104987" cy="430887"/>
          </a:xfrm>
          <a:prstGeom prst="rect">
            <a:avLst/>
          </a:prstGeom>
        </p:spPr>
        <p:txBody>
          <a:bodyPr wrap="none">
            <a:spAutoFit/>
          </a:bodyPr>
          <a:lstStyle/>
          <a:p>
            <a:r>
              <a:rPr lang="cs-CZ" altLang="zh-CN" sz="2200" dirty="0">
                <a:solidFill>
                  <a:schemeClr val="bg1"/>
                </a:solidFill>
              </a:rPr>
              <a:t>Stalin: </a:t>
            </a:r>
            <a:r>
              <a:rPr lang="cs-CZ" altLang="zh-CN" sz="2200" dirty="0" smtClean="0">
                <a:solidFill>
                  <a:schemeClr val="bg1"/>
                </a:solidFill>
              </a:rPr>
              <a:t>„</a:t>
            </a:r>
            <a:r>
              <a:rPr lang="cs-CZ" altLang="zh-CN" sz="2200" i="1" dirty="0" smtClean="0">
                <a:solidFill>
                  <a:schemeClr val="bg1"/>
                </a:solidFill>
              </a:rPr>
              <a:t>Třeba </a:t>
            </a:r>
            <a:r>
              <a:rPr lang="cs-CZ" altLang="zh-CN" sz="2200" i="1" dirty="0">
                <a:solidFill>
                  <a:schemeClr val="bg1"/>
                </a:solidFill>
              </a:rPr>
              <a:t>se nám je podaří </a:t>
            </a:r>
            <a:r>
              <a:rPr lang="cs-CZ" altLang="zh-CN" sz="2200" i="1" dirty="0" smtClean="0">
                <a:solidFill>
                  <a:schemeClr val="bg1"/>
                </a:solidFill>
              </a:rPr>
              <a:t>vykopnout</a:t>
            </a:r>
            <a:r>
              <a:rPr lang="cs-CZ" altLang="zh-CN" sz="2200" dirty="0" smtClean="0">
                <a:solidFill>
                  <a:schemeClr val="bg1"/>
                </a:solidFill>
              </a:rPr>
              <a:t>.“</a:t>
            </a:r>
            <a:endParaRPr lang="cs-CZ" altLang="zh-CN" sz="2200" dirty="0">
              <a:solidFill>
                <a:schemeClr val="bg1"/>
              </a:solidFill>
            </a:endParaRPr>
          </a:p>
        </p:txBody>
      </p:sp>
    </p:spTree>
    <p:extLst>
      <p:ext uri="{BB962C8B-B14F-4D97-AF65-F5344CB8AC3E}">
        <p14:creationId xmlns:p14="http://schemas.microsoft.com/office/powerpoint/2010/main" val="21234293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1948</a:t>
            </a:r>
            <a:endParaRPr lang="en-US" sz="4000" dirty="0">
              <a:solidFill>
                <a:schemeClr val="bg1">
                  <a:lumMod val="50000"/>
                </a:schemeClr>
              </a:solidFill>
              <a:latin typeface="Arial Black"/>
              <a:cs typeface="Arial Black"/>
            </a:endParaRPr>
          </a:p>
        </p:txBody>
      </p:sp>
      <p:sp>
        <p:nvSpPr>
          <p:cNvPr id="3" name="Oval 2"/>
          <p:cNvSpPr/>
          <p:nvPr/>
        </p:nvSpPr>
        <p:spPr>
          <a:xfrm>
            <a:off x="1054477" y="337037"/>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4"/>
          <p:cNvSpPr>
            <a:spLocks noChangeArrowheads="1"/>
          </p:cNvSpPr>
          <p:nvPr/>
        </p:nvSpPr>
        <p:spPr bwMode="auto">
          <a:xfrm>
            <a:off x="62430" y="1432343"/>
            <a:ext cx="356130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cs-CZ" sz="3000" dirty="0" smtClean="0">
                <a:solidFill>
                  <a:schemeClr val="bg1"/>
                </a:solidFill>
                <a:latin typeface="Arial Black" charset="0"/>
              </a:rPr>
              <a:t>LETECKÝ MOST</a:t>
            </a:r>
            <a:endParaRPr lang="cs-CZ" sz="3000" dirty="0">
              <a:solidFill>
                <a:schemeClr val="bg1"/>
              </a:solidFill>
              <a:latin typeface="Arial Black" charset="0"/>
            </a:endParaRPr>
          </a:p>
        </p:txBody>
      </p:sp>
      <p:sp>
        <p:nvSpPr>
          <p:cNvPr id="5" name="Rectangle 4"/>
          <p:cNvSpPr/>
          <p:nvPr/>
        </p:nvSpPr>
        <p:spPr>
          <a:xfrm>
            <a:off x="79682" y="2463803"/>
            <a:ext cx="4034669" cy="2462212"/>
          </a:xfrm>
          <a:prstGeom prst="rect">
            <a:avLst/>
          </a:prstGeom>
        </p:spPr>
        <p:txBody>
          <a:bodyPr wrap="square">
            <a:spAutoFit/>
          </a:bodyPr>
          <a:lstStyle/>
          <a:p>
            <a:r>
              <a:rPr lang="cs-CZ" sz="2200" dirty="0">
                <a:solidFill>
                  <a:srgbClr val="FFFFFF"/>
                </a:solidFill>
              </a:rPr>
              <a:t>západní Berlín </a:t>
            </a:r>
            <a:r>
              <a:rPr lang="cs-CZ" sz="2200" dirty="0" smtClean="0">
                <a:solidFill>
                  <a:srgbClr val="FFFFFF"/>
                </a:solidFill>
              </a:rPr>
              <a:t>odstřižen</a:t>
            </a:r>
            <a:br>
              <a:rPr lang="cs-CZ" sz="2200" dirty="0" smtClean="0">
                <a:solidFill>
                  <a:srgbClr val="FFFFFF"/>
                </a:solidFill>
              </a:rPr>
            </a:br>
            <a:r>
              <a:rPr lang="cs-CZ" sz="2200" dirty="0" smtClean="0">
                <a:solidFill>
                  <a:srgbClr val="FFFFFF"/>
                </a:solidFill>
              </a:rPr>
              <a:t>od </a:t>
            </a:r>
            <a:r>
              <a:rPr lang="cs-CZ" sz="2200" dirty="0">
                <a:solidFill>
                  <a:srgbClr val="FFFFFF"/>
                </a:solidFill>
              </a:rPr>
              <a:t>dodávek potravin, surovin, elektřiny, </a:t>
            </a:r>
            <a:r>
              <a:rPr lang="cs-CZ" sz="2200" dirty="0" smtClean="0">
                <a:solidFill>
                  <a:srgbClr val="FFFFFF"/>
                </a:solidFill>
              </a:rPr>
              <a:t>léků…</a:t>
            </a:r>
            <a:endParaRPr lang="cs-CZ" sz="2200" dirty="0">
              <a:solidFill>
                <a:srgbClr val="FFFFFF"/>
              </a:solidFill>
            </a:endParaRPr>
          </a:p>
          <a:p>
            <a:endParaRPr lang="cs-CZ" sz="2200" dirty="0">
              <a:solidFill>
                <a:srgbClr val="FFFFFF"/>
              </a:solidFill>
            </a:endParaRPr>
          </a:p>
          <a:p>
            <a:r>
              <a:rPr lang="cs-CZ" sz="2200" dirty="0">
                <a:solidFill>
                  <a:srgbClr val="FFFFFF"/>
                </a:solidFill>
              </a:rPr>
              <a:t>Velká Británie a Spojené státy odpověděly zavedením </a:t>
            </a:r>
            <a:r>
              <a:rPr lang="cs-CZ" sz="2200" b="1" dirty="0">
                <a:solidFill>
                  <a:srgbClr val="FF0080"/>
                </a:solidFill>
              </a:rPr>
              <a:t>leteckého mostu</a:t>
            </a:r>
          </a:p>
        </p:txBody>
      </p:sp>
      <p:pic>
        <p:nvPicPr>
          <p:cNvPr id="7" name="Picture 6"/>
          <p:cNvPicPr>
            <a:picLocks noChangeAspect="1"/>
          </p:cNvPicPr>
          <p:nvPr/>
        </p:nvPicPr>
        <p:blipFill>
          <a:blip r:embed="rId2"/>
          <a:stretch>
            <a:fillRect/>
          </a:stretch>
        </p:blipFill>
        <p:spPr>
          <a:xfrm>
            <a:off x="3993507" y="1432343"/>
            <a:ext cx="5071934" cy="5319191"/>
          </a:xfrm>
          <a:prstGeom prst="rect">
            <a:avLst/>
          </a:prstGeom>
        </p:spPr>
      </p:pic>
    </p:spTree>
    <p:extLst>
      <p:ext uri="{BB962C8B-B14F-4D97-AF65-F5344CB8AC3E}">
        <p14:creationId xmlns:p14="http://schemas.microsoft.com/office/powerpoint/2010/main" val="28075437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054477" y="337037"/>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1948</a:t>
            </a:r>
            <a:endParaRPr lang="en-US" sz="4000" dirty="0">
              <a:solidFill>
                <a:schemeClr val="bg1">
                  <a:lumMod val="50000"/>
                </a:schemeClr>
              </a:solidFill>
              <a:latin typeface="Arial Black"/>
              <a:cs typeface="Arial Black"/>
            </a:endParaRPr>
          </a:p>
        </p:txBody>
      </p:sp>
      <p:pic>
        <p:nvPicPr>
          <p:cNvPr id="4" name="Picture 3" descr="Image:C-54landingattemplehof.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7769" y="1686909"/>
            <a:ext cx="4924802" cy="468986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276981" y="1602242"/>
            <a:ext cx="7273925" cy="4862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cs-CZ" sz="3000" b="0" dirty="0" smtClean="0">
                <a:solidFill>
                  <a:schemeClr val="bg1"/>
                </a:solidFill>
                <a:latin typeface="Arial Black" charset="0"/>
              </a:rPr>
              <a:t>LETECKÝ </a:t>
            </a:r>
            <a:r>
              <a:rPr lang="cs-CZ" sz="3000" b="0" dirty="0">
                <a:solidFill>
                  <a:schemeClr val="bg1"/>
                </a:solidFill>
                <a:latin typeface="Arial Black" charset="0"/>
              </a:rPr>
              <a:t>MOST</a:t>
            </a:r>
            <a:r>
              <a:rPr lang="cs-CZ" sz="3000" b="0" dirty="0">
                <a:solidFill>
                  <a:schemeClr val="bg1"/>
                </a:solidFill>
              </a:rPr>
              <a:t> </a:t>
            </a:r>
          </a:p>
          <a:p>
            <a:endParaRPr lang="cs-CZ" sz="2000" b="0" dirty="0">
              <a:solidFill>
                <a:schemeClr val="bg1"/>
              </a:solidFill>
            </a:endParaRPr>
          </a:p>
          <a:p>
            <a:endParaRPr lang="cs-CZ" sz="2000" b="0" dirty="0">
              <a:solidFill>
                <a:schemeClr val="bg1"/>
              </a:solidFill>
            </a:endParaRPr>
          </a:p>
          <a:p>
            <a:endParaRPr lang="cs-CZ" sz="2000" b="0" dirty="0">
              <a:solidFill>
                <a:schemeClr val="bg1"/>
              </a:solidFill>
            </a:endParaRPr>
          </a:p>
          <a:p>
            <a:r>
              <a:rPr lang="cs-CZ" sz="2200" b="0" dirty="0">
                <a:solidFill>
                  <a:schemeClr val="bg1"/>
                </a:solidFill>
              </a:rPr>
              <a:t>318 dní</a:t>
            </a:r>
          </a:p>
          <a:p>
            <a:r>
              <a:rPr lang="cs-CZ" sz="2200" b="0" dirty="0">
                <a:solidFill>
                  <a:schemeClr val="bg1"/>
                </a:solidFill>
              </a:rPr>
              <a:t>letiště </a:t>
            </a:r>
            <a:r>
              <a:rPr lang="cs-CZ" sz="2200" b="0" dirty="0" err="1">
                <a:solidFill>
                  <a:schemeClr val="bg1"/>
                </a:solidFill>
              </a:rPr>
              <a:t>Tegel</a:t>
            </a:r>
            <a:r>
              <a:rPr lang="cs-CZ" sz="2200" b="0" dirty="0">
                <a:solidFill>
                  <a:schemeClr val="bg1"/>
                </a:solidFill>
              </a:rPr>
              <a:t>, </a:t>
            </a:r>
            <a:r>
              <a:rPr lang="cs-CZ" sz="2200" b="0" dirty="0" err="1">
                <a:solidFill>
                  <a:schemeClr val="bg1"/>
                </a:solidFill>
              </a:rPr>
              <a:t>Tempelhof</a:t>
            </a:r>
            <a:endParaRPr lang="cs-CZ" sz="2200" b="0" dirty="0">
              <a:solidFill>
                <a:schemeClr val="bg1"/>
              </a:solidFill>
            </a:endParaRPr>
          </a:p>
          <a:p>
            <a:endParaRPr lang="cs-CZ" sz="2200" b="0" dirty="0">
              <a:solidFill>
                <a:schemeClr val="bg1"/>
              </a:solidFill>
            </a:endParaRPr>
          </a:p>
          <a:p>
            <a:r>
              <a:rPr lang="cs-CZ" sz="2200" b="0" dirty="0">
                <a:solidFill>
                  <a:schemeClr val="bg1"/>
                </a:solidFill>
              </a:rPr>
              <a:t>zásobování 2 mil. Berlíňanů</a:t>
            </a:r>
          </a:p>
          <a:p>
            <a:r>
              <a:rPr lang="cs-CZ" sz="2200" b="0" dirty="0">
                <a:solidFill>
                  <a:schemeClr val="bg1"/>
                </a:solidFill>
              </a:rPr>
              <a:t>přistání každé 3 minuty</a:t>
            </a:r>
          </a:p>
          <a:p>
            <a:r>
              <a:rPr lang="cs-CZ" sz="2200" b="0" dirty="0">
                <a:solidFill>
                  <a:schemeClr val="bg1"/>
                </a:solidFill>
              </a:rPr>
              <a:t>5 000 </a:t>
            </a:r>
            <a:r>
              <a:rPr lang="cs-CZ" sz="2200" b="0" dirty="0" smtClean="0">
                <a:solidFill>
                  <a:schemeClr val="bg1"/>
                </a:solidFill>
              </a:rPr>
              <a:t>tun </a:t>
            </a:r>
            <a:r>
              <a:rPr lang="cs-CZ" sz="2200" b="0" dirty="0">
                <a:solidFill>
                  <a:schemeClr val="bg1"/>
                </a:solidFill>
              </a:rPr>
              <a:t>potravin, léků </a:t>
            </a:r>
            <a:endParaRPr lang="cs-CZ" sz="2200" b="0" dirty="0" smtClean="0">
              <a:solidFill>
                <a:schemeClr val="bg1"/>
              </a:solidFill>
            </a:endParaRPr>
          </a:p>
          <a:p>
            <a:r>
              <a:rPr lang="cs-CZ" sz="2200" b="0" dirty="0" smtClean="0">
                <a:solidFill>
                  <a:schemeClr val="bg1"/>
                </a:solidFill>
              </a:rPr>
              <a:t>a </a:t>
            </a:r>
            <a:r>
              <a:rPr lang="cs-CZ" sz="2200" b="0" dirty="0">
                <a:solidFill>
                  <a:schemeClr val="bg1"/>
                </a:solidFill>
              </a:rPr>
              <a:t>surovin denně</a:t>
            </a:r>
          </a:p>
          <a:p>
            <a:r>
              <a:rPr lang="cs-CZ" sz="2200" b="0" dirty="0">
                <a:solidFill>
                  <a:schemeClr val="bg1"/>
                </a:solidFill>
              </a:rPr>
              <a:t>2,5 mil. </a:t>
            </a:r>
            <a:r>
              <a:rPr lang="cs-CZ" sz="2200" b="0" dirty="0" smtClean="0">
                <a:solidFill>
                  <a:schemeClr val="bg1"/>
                </a:solidFill>
              </a:rPr>
              <a:t>tun </a:t>
            </a:r>
            <a:r>
              <a:rPr lang="cs-CZ" sz="2200" b="0" dirty="0">
                <a:solidFill>
                  <a:schemeClr val="bg1"/>
                </a:solidFill>
              </a:rPr>
              <a:t>nákladu</a:t>
            </a:r>
          </a:p>
          <a:p>
            <a:endParaRPr lang="cs-CZ" sz="2200" b="0" dirty="0">
              <a:solidFill>
                <a:schemeClr val="bg1"/>
              </a:solidFill>
            </a:endParaRPr>
          </a:p>
          <a:p>
            <a:r>
              <a:rPr lang="cs-CZ" sz="2200" b="0" dirty="0">
                <a:solidFill>
                  <a:schemeClr val="bg1"/>
                </a:solidFill>
              </a:rPr>
              <a:t>prvních 70 obětí studené </a:t>
            </a:r>
            <a:r>
              <a:rPr lang="cs-CZ" sz="2200" b="0" dirty="0" smtClean="0">
                <a:solidFill>
                  <a:schemeClr val="bg1"/>
                </a:solidFill>
              </a:rPr>
              <a:t>války</a:t>
            </a:r>
            <a:endParaRPr lang="cs-CZ" sz="2200" b="0" dirty="0">
              <a:solidFill>
                <a:schemeClr val="bg1"/>
              </a:solidFill>
            </a:endParaRPr>
          </a:p>
        </p:txBody>
      </p:sp>
    </p:spTree>
    <p:extLst>
      <p:ext uri="{BB962C8B-B14F-4D97-AF65-F5344CB8AC3E}">
        <p14:creationId xmlns:p14="http://schemas.microsoft.com/office/powerpoint/2010/main" val="20485650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054477" y="337037"/>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1948</a:t>
            </a:r>
            <a:endParaRPr lang="en-US" sz="4000" dirty="0">
              <a:solidFill>
                <a:schemeClr val="bg1">
                  <a:lumMod val="50000"/>
                </a:schemeClr>
              </a:solidFill>
              <a:latin typeface="Arial Black"/>
              <a:cs typeface="Arial Black"/>
            </a:endParaRPr>
          </a:p>
        </p:txBody>
      </p:sp>
      <p:pic>
        <p:nvPicPr>
          <p:cNvPr id="5" name="Picture 4"/>
          <p:cNvPicPr>
            <a:picLocks noChangeAspect="1"/>
          </p:cNvPicPr>
          <p:nvPr/>
        </p:nvPicPr>
        <p:blipFill>
          <a:blip r:embed="rId2"/>
          <a:stretch>
            <a:fillRect/>
          </a:stretch>
        </p:blipFill>
        <p:spPr>
          <a:xfrm>
            <a:off x="846665" y="1391526"/>
            <a:ext cx="7547429" cy="5203009"/>
          </a:xfrm>
          <a:prstGeom prst="rect">
            <a:avLst/>
          </a:prstGeom>
        </p:spPr>
      </p:pic>
    </p:spTree>
    <p:extLst>
      <p:ext uri="{BB962C8B-B14F-4D97-AF65-F5344CB8AC3E}">
        <p14:creationId xmlns:p14="http://schemas.microsoft.com/office/powerpoint/2010/main" val="22768794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054477" y="337037"/>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1948</a:t>
            </a:r>
            <a:endParaRPr lang="en-US" sz="4000" dirty="0">
              <a:solidFill>
                <a:schemeClr val="bg1">
                  <a:lumMod val="50000"/>
                </a:schemeClr>
              </a:solidFill>
              <a:latin typeface="Arial Black"/>
              <a:cs typeface="Arial Black"/>
            </a:endParaRPr>
          </a:p>
        </p:txBody>
      </p:sp>
      <p:sp>
        <p:nvSpPr>
          <p:cNvPr id="4" name="Rectangle 3"/>
          <p:cNvSpPr/>
          <p:nvPr/>
        </p:nvSpPr>
        <p:spPr>
          <a:xfrm>
            <a:off x="181427" y="3056470"/>
            <a:ext cx="8708573" cy="2800766"/>
          </a:xfrm>
          <a:prstGeom prst="rect">
            <a:avLst/>
          </a:prstGeom>
        </p:spPr>
        <p:txBody>
          <a:bodyPr wrap="square">
            <a:spAutoFit/>
          </a:bodyPr>
          <a:lstStyle/>
          <a:p>
            <a:r>
              <a:rPr lang="cs-CZ" sz="2200" i="1" dirty="0">
                <a:solidFill>
                  <a:srgbClr val="FFFFFF"/>
                </a:solidFill>
              </a:rPr>
              <a:t>„Vzdušný </a:t>
            </a:r>
            <a:r>
              <a:rPr lang="cs-CZ" sz="2200" i="1" dirty="0" smtClean="0">
                <a:solidFill>
                  <a:srgbClr val="FFFFFF"/>
                </a:solidFill>
              </a:rPr>
              <a:t>most </a:t>
            </a:r>
            <a:r>
              <a:rPr lang="cs-CZ" sz="2200" i="1" dirty="0">
                <a:solidFill>
                  <a:srgbClr val="FFFFFF"/>
                </a:solidFill>
              </a:rPr>
              <a:t>by se měl počítat za jeden ze skutečných triumfů dějin vojenské logistiky: ve chvíli, kdy Sověti v květnu 1949 ustoupili </a:t>
            </a:r>
            <a:r>
              <a:rPr lang="cs-CZ" sz="2200" i="1" dirty="0" smtClean="0">
                <a:solidFill>
                  <a:srgbClr val="FFFFFF"/>
                </a:solidFill>
              </a:rPr>
              <a:t/>
            </a:r>
            <a:br>
              <a:rPr lang="cs-CZ" sz="2200" i="1" dirty="0" smtClean="0">
                <a:solidFill>
                  <a:srgbClr val="FFFFFF"/>
                </a:solidFill>
              </a:rPr>
            </a:br>
            <a:r>
              <a:rPr lang="cs-CZ" sz="2200" i="1" dirty="0" smtClean="0">
                <a:solidFill>
                  <a:srgbClr val="FFFFFF"/>
                </a:solidFill>
              </a:rPr>
              <a:t>a </a:t>
            </a:r>
            <a:r>
              <a:rPr lang="cs-CZ" sz="2200" i="1" dirty="0">
                <a:solidFill>
                  <a:srgbClr val="FFFFFF"/>
                </a:solidFill>
              </a:rPr>
              <a:t>upustili od blokády, dosáhli západní spojenci prakticky bez kapky krve strategického vítězství. Za pouhé čtyři roky proměnili Berlín </a:t>
            </a:r>
            <a:r>
              <a:rPr lang="cs-CZ" sz="2200" i="1" dirty="0" smtClean="0">
                <a:solidFill>
                  <a:srgbClr val="FFFFFF"/>
                </a:solidFill>
              </a:rPr>
              <a:t/>
            </a:r>
            <a:br>
              <a:rPr lang="cs-CZ" sz="2200" i="1" dirty="0" smtClean="0">
                <a:solidFill>
                  <a:srgbClr val="FFFFFF"/>
                </a:solidFill>
              </a:rPr>
            </a:br>
            <a:r>
              <a:rPr lang="cs-CZ" sz="2200" i="1" dirty="0" smtClean="0">
                <a:solidFill>
                  <a:srgbClr val="FFFFFF"/>
                </a:solidFill>
              </a:rPr>
              <a:t>z </a:t>
            </a:r>
            <a:r>
              <a:rPr lang="cs-CZ" sz="2200" i="1" dirty="0">
                <a:solidFill>
                  <a:srgbClr val="FFFFFF"/>
                </a:solidFill>
              </a:rPr>
              <a:t>Hitlerova hlavního města v ,předsunuté </a:t>
            </a:r>
            <a:r>
              <a:rPr lang="cs-CZ" sz="2200" i="1" dirty="0" smtClean="0">
                <a:solidFill>
                  <a:srgbClr val="FFFFFF"/>
                </a:solidFill>
              </a:rPr>
              <a:t>stanoviště’ </a:t>
            </a:r>
            <a:r>
              <a:rPr lang="cs-CZ" sz="2200" i="1" dirty="0">
                <a:solidFill>
                  <a:srgbClr val="FFFFFF"/>
                </a:solidFill>
              </a:rPr>
              <a:t>demokracie, </a:t>
            </a:r>
            <a:r>
              <a:rPr lang="cs-CZ" sz="2200" i="1" dirty="0" smtClean="0">
                <a:solidFill>
                  <a:srgbClr val="FFFFFF"/>
                </a:solidFill>
              </a:rPr>
              <a:t/>
            </a:r>
            <a:br>
              <a:rPr lang="cs-CZ" sz="2200" i="1" dirty="0" smtClean="0">
                <a:solidFill>
                  <a:srgbClr val="FFFFFF"/>
                </a:solidFill>
              </a:rPr>
            </a:br>
            <a:r>
              <a:rPr lang="cs-CZ" sz="2200" i="1" dirty="0" smtClean="0">
                <a:solidFill>
                  <a:srgbClr val="FFFFFF"/>
                </a:solidFill>
              </a:rPr>
              <a:t>v </a:t>
            </a:r>
            <a:r>
              <a:rPr lang="cs-CZ" sz="2200" i="1" dirty="0">
                <a:solidFill>
                  <a:srgbClr val="FFFFFF"/>
                </a:solidFill>
              </a:rPr>
              <a:t>symbolickou baštu svobodného světa.“</a:t>
            </a:r>
          </a:p>
          <a:p>
            <a:pPr algn="r"/>
            <a:endParaRPr lang="cs-CZ" sz="2200" dirty="0" smtClean="0">
              <a:solidFill>
                <a:srgbClr val="FFFFFF"/>
              </a:solidFill>
            </a:endParaRPr>
          </a:p>
          <a:p>
            <a:pPr algn="r"/>
            <a:r>
              <a:rPr lang="cs-CZ" sz="2200" dirty="0" smtClean="0">
                <a:solidFill>
                  <a:srgbClr val="FFFFFF"/>
                </a:solidFill>
              </a:rPr>
              <a:t>Robert </a:t>
            </a:r>
            <a:r>
              <a:rPr lang="cs-CZ" sz="2200" dirty="0" err="1">
                <a:solidFill>
                  <a:srgbClr val="FFFFFF"/>
                </a:solidFill>
              </a:rPr>
              <a:t>Cowley</a:t>
            </a:r>
            <a:r>
              <a:rPr lang="cs-CZ" sz="2200" dirty="0">
                <a:solidFill>
                  <a:srgbClr val="FFFFFF"/>
                </a:solidFill>
              </a:rPr>
              <a:t>, Studená válka – vojenské dějiny</a:t>
            </a:r>
          </a:p>
        </p:txBody>
      </p:sp>
      <p:pic>
        <p:nvPicPr>
          <p:cNvPr id="5" name="Picture 4"/>
          <p:cNvPicPr>
            <a:picLocks noChangeAspect="1"/>
          </p:cNvPicPr>
          <p:nvPr/>
        </p:nvPicPr>
        <p:blipFill rotWithShape="1">
          <a:blip r:embed="rId2"/>
          <a:srcRect b="75602"/>
          <a:stretch/>
        </p:blipFill>
        <p:spPr>
          <a:xfrm>
            <a:off x="181427" y="1367337"/>
            <a:ext cx="8708573" cy="1464722"/>
          </a:xfrm>
          <a:prstGeom prst="rect">
            <a:avLst/>
          </a:prstGeom>
        </p:spPr>
      </p:pic>
    </p:spTree>
    <p:extLst>
      <p:ext uri="{BB962C8B-B14F-4D97-AF65-F5344CB8AC3E}">
        <p14:creationId xmlns:p14="http://schemas.microsoft.com/office/powerpoint/2010/main" val="22768794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1948</a:t>
            </a:r>
            <a:endParaRPr lang="en-US" sz="4000" dirty="0">
              <a:solidFill>
                <a:schemeClr val="bg1">
                  <a:lumMod val="50000"/>
                </a:schemeClr>
              </a:solidFill>
              <a:latin typeface="Arial Black"/>
              <a:cs typeface="Arial Black"/>
            </a:endParaRPr>
          </a:p>
        </p:txBody>
      </p:sp>
      <p:sp>
        <p:nvSpPr>
          <p:cNvPr id="3" name="Oval 2"/>
          <p:cNvSpPr/>
          <p:nvPr/>
        </p:nvSpPr>
        <p:spPr>
          <a:xfrm>
            <a:off x="1574611" y="337037"/>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4"/>
          <p:cNvSpPr>
            <a:spLocks noChangeArrowheads="1"/>
          </p:cNvSpPr>
          <p:nvPr/>
        </p:nvSpPr>
        <p:spPr bwMode="auto">
          <a:xfrm>
            <a:off x="234950" y="1432343"/>
            <a:ext cx="497319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cs-CZ" sz="3000" dirty="0">
                <a:solidFill>
                  <a:schemeClr val="bg1"/>
                </a:solidFill>
                <a:latin typeface="Arial Black" charset="0"/>
              </a:rPr>
              <a:t>Občanská válka v Číně</a:t>
            </a:r>
          </a:p>
        </p:txBody>
      </p:sp>
      <p:sp>
        <p:nvSpPr>
          <p:cNvPr id="5" name="Rectangle 4"/>
          <p:cNvSpPr/>
          <p:nvPr/>
        </p:nvSpPr>
        <p:spPr>
          <a:xfrm>
            <a:off x="234950" y="5320813"/>
            <a:ext cx="3215142" cy="1446550"/>
          </a:xfrm>
          <a:prstGeom prst="rect">
            <a:avLst/>
          </a:prstGeom>
        </p:spPr>
        <p:txBody>
          <a:bodyPr wrap="square">
            <a:spAutoFit/>
          </a:bodyPr>
          <a:lstStyle/>
          <a:p>
            <a:pPr algn="r"/>
            <a:r>
              <a:rPr lang="cs-CZ" sz="2200" dirty="0">
                <a:solidFill>
                  <a:srgbClr val="FFFFFF"/>
                </a:solidFill>
              </a:rPr>
              <a:t>probíhá od roku 1945</a:t>
            </a:r>
          </a:p>
          <a:p>
            <a:pPr algn="r"/>
            <a:r>
              <a:rPr lang="cs-CZ" sz="2200" b="1" dirty="0">
                <a:solidFill>
                  <a:srgbClr val="FF0080"/>
                </a:solidFill>
              </a:rPr>
              <a:t>komunisté</a:t>
            </a:r>
            <a:r>
              <a:rPr lang="cs-CZ" sz="2200" dirty="0">
                <a:solidFill>
                  <a:srgbClr val="FFFFFF"/>
                </a:solidFill>
              </a:rPr>
              <a:t> (</a:t>
            </a:r>
            <a:r>
              <a:rPr lang="cs-CZ" sz="2200" dirty="0" err="1">
                <a:solidFill>
                  <a:srgbClr val="FFFFFF"/>
                </a:solidFill>
              </a:rPr>
              <a:t>Mao</a:t>
            </a:r>
            <a:r>
              <a:rPr lang="cs-CZ" sz="2200" dirty="0">
                <a:solidFill>
                  <a:srgbClr val="FFFFFF"/>
                </a:solidFill>
              </a:rPr>
              <a:t> </a:t>
            </a:r>
            <a:r>
              <a:rPr lang="cs-CZ" sz="2200" dirty="0" err="1">
                <a:solidFill>
                  <a:srgbClr val="FFFFFF"/>
                </a:solidFill>
              </a:rPr>
              <a:t>Ce</a:t>
            </a:r>
            <a:r>
              <a:rPr lang="cs-CZ" sz="2200" dirty="0">
                <a:solidFill>
                  <a:srgbClr val="FFFFFF"/>
                </a:solidFill>
              </a:rPr>
              <a:t>-tung) </a:t>
            </a:r>
          </a:p>
          <a:p>
            <a:pPr algn="r"/>
            <a:r>
              <a:rPr lang="cs-CZ" sz="2200" dirty="0">
                <a:solidFill>
                  <a:srgbClr val="FFFFFF"/>
                </a:solidFill>
              </a:rPr>
              <a:t>podpora ze SSSR</a:t>
            </a:r>
          </a:p>
          <a:p>
            <a:pPr algn="r"/>
            <a:r>
              <a:rPr lang="cs-CZ" sz="2200" dirty="0">
                <a:solidFill>
                  <a:srgbClr val="FFFFFF"/>
                </a:solidFill>
              </a:rPr>
              <a:t>ovládnutí venkova</a:t>
            </a:r>
            <a:endParaRPr lang="cs-CZ" sz="2200" dirty="0">
              <a:solidFill>
                <a:schemeClr val="bg1"/>
              </a:solidFill>
            </a:endParaRPr>
          </a:p>
        </p:txBody>
      </p:sp>
      <p:sp>
        <p:nvSpPr>
          <p:cNvPr id="7" name="Rectangle 6"/>
          <p:cNvSpPr/>
          <p:nvPr/>
        </p:nvSpPr>
        <p:spPr>
          <a:xfrm>
            <a:off x="4828192" y="5320813"/>
            <a:ext cx="4315808" cy="1446550"/>
          </a:xfrm>
          <a:prstGeom prst="rect">
            <a:avLst/>
          </a:prstGeom>
        </p:spPr>
        <p:txBody>
          <a:bodyPr wrap="square">
            <a:spAutoFit/>
          </a:bodyPr>
          <a:lstStyle/>
          <a:p>
            <a:r>
              <a:rPr lang="cs-CZ" sz="2200" dirty="0">
                <a:solidFill>
                  <a:srgbClr val="FFFFFF"/>
                </a:solidFill>
              </a:rPr>
              <a:t>nacionalistický </a:t>
            </a:r>
            <a:r>
              <a:rPr lang="cs-CZ" sz="2200" b="1" dirty="0" err="1">
                <a:solidFill>
                  <a:srgbClr val="FF0080"/>
                </a:solidFill>
              </a:rPr>
              <a:t>Kuomintang</a:t>
            </a:r>
            <a:r>
              <a:rPr lang="cs-CZ" sz="2200" dirty="0">
                <a:solidFill>
                  <a:srgbClr val="FFFFFF"/>
                </a:solidFill>
              </a:rPr>
              <a:t> (</a:t>
            </a:r>
            <a:r>
              <a:rPr lang="cs-CZ" sz="2200" dirty="0" err="1">
                <a:solidFill>
                  <a:srgbClr val="FFFFFF"/>
                </a:solidFill>
              </a:rPr>
              <a:t>Čankajšek</a:t>
            </a:r>
            <a:r>
              <a:rPr lang="cs-CZ" sz="2200" dirty="0">
                <a:solidFill>
                  <a:srgbClr val="FFFFFF"/>
                </a:solidFill>
              </a:rPr>
              <a:t>)</a:t>
            </a:r>
          </a:p>
          <a:p>
            <a:r>
              <a:rPr lang="cs-CZ" sz="2200" dirty="0">
                <a:solidFill>
                  <a:srgbClr val="FFFFFF"/>
                </a:solidFill>
              </a:rPr>
              <a:t>podpora USA</a:t>
            </a:r>
          </a:p>
          <a:p>
            <a:r>
              <a:rPr lang="cs-CZ" sz="2200" dirty="0">
                <a:solidFill>
                  <a:srgbClr val="FFFFFF"/>
                </a:solidFill>
              </a:rPr>
              <a:t>ztrácí síly, podporu, porážka se blíží</a:t>
            </a:r>
            <a:endParaRPr lang="cs-CZ" sz="2200" dirty="0">
              <a:solidFill>
                <a:schemeClr val="bg1"/>
              </a:solidFill>
            </a:endParaRPr>
          </a:p>
        </p:txBody>
      </p:sp>
      <p:sp>
        <p:nvSpPr>
          <p:cNvPr id="8" name="Rectangle 5"/>
          <p:cNvSpPr>
            <a:spLocks noChangeArrowheads="1"/>
          </p:cNvSpPr>
          <p:nvPr/>
        </p:nvSpPr>
        <p:spPr bwMode="auto">
          <a:xfrm>
            <a:off x="3843728" y="5458544"/>
            <a:ext cx="77628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cs-CZ" sz="6000" b="0" dirty="0">
                <a:solidFill>
                  <a:schemeClr val="bg1"/>
                </a:solidFill>
                <a:latin typeface="Arial Black" charset="0"/>
              </a:rPr>
              <a:t>X</a:t>
            </a:r>
          </a:p>
        </p:txBody>
      </p:sp>
      <p:pic>
        <p:nvPicPr>
          <p:cNvPr id="9" name="Picture 10" descr="chin-cw"/>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74611" y="1296500"/>
            <a:ext cx="6507162"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837374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1948</a:t>
            </a:r>
            <a:endParaRPr lang="en-US" sz="4000" dirty="0">
              <a:solidFill>
                <a:schemeClr val="bg1">
                  <a:lumMod val="50000"/>
                </a:schemeClr>
              </a:solidFill>
              <a:latin typeface="Arial Black"/>
              <a:cs typeface="Arial Black"/>
            </a:endParaRPr>
          </a:p>
        </p:txBody>
      </p:sp>
      <p:sp>
        <p:nvSpPr>
          <p:cNvPr id="3" name="Oval 2"/>
          <p:cNvSpPr/>
          <p:nvPr/>
        </p:nvSpPr>
        <p:spPr>
          <a:xfrm>
            <a:off x="1054477" y="550308"/>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4"/>
          <p:cNvSpPr>
            <a:spLocks noChangeArrowheads="1"/>
          </p:cNvSpPr>
          <p:nvPr/>
        </p:nvSpPr>
        <p:spPr bwMode="auto">
          <a:xfrm>
            <a:off x="234950" y="1432343"/>
            <a:ext cx="306387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cs-CZ" sz="3000" dirty="0">
                <a:solidFill>
                  <a:schemeClr val="bg1"/>
                </a:solidFill>
                <a:latin typeface="Arial Black" charset="0"/>
              </a:rPr>
              <a:t>Blízký východ</a:t>
            </a:r>
          </a:p>
        </p:txBody>
      </p:sp>
      <p:sp>
        <p:nvSpPr>
          <p:cNvPr id="5" name="Rectangle 4"/>
          <p:cNvSpPr/>
          <p:nvPr/>
        </p:nvSpPr>
        <p:spPr>
          <a:xfrm>
            <a:off x="234950" y="2282375"/>
            <a:ext cx="4204002" cy="3477875"/>
          </a:xfrm>
          <a:prstGeom prst="rect">
            <a:avLst/>
          </a:prstGeom>
        </p:spPr>
        <p:txBody>
          <a:bodyPr wrap="square">
            <a:spAutoFit/>
          </a:bodyPr>
          <a:lstStyle/>
          <a:p>
            <a:r>
              <a:rPr lang="cs-CZ" sz="2200" dirty="0">
                <a:solidFill>
                  <a:srgbClr val="FFFFFF"/>
                </a:solidFill>
              </a:rPr>
              <a:t>Velká Británie opouští </a:t>
            </a:r>
            <a:endParaRPr lang="cs-CZ" sz="2200" dirty="0" smtClean="0">
              <a:solidFill>
                <a:srgbClr val="FFFFFF"/>
              </a:solidFill>
            </a:endParaRPr>
          </a:p>
          <a:p>
            <a:r>
              <a:rPr lang="cs-CZ" sz="2200" dirty="0" smtClean="0">
                <a:solidFill>
                  <a:srgbClr val="FFFFFF"/>
                </a:solidFill>
              </a:rPr>
              <a:t>svůj </a:t>
            </a:r>
            <a:r>
              <a:rPr lang="cs-CZ" sz="2200" dirty="0">
                <a:solidFill>
                  <a:srgbClr val="FFFFFF"/>
                </a:solidFill>
              </a:rPr>
              <a:t>mandát v </a:t>
            </a:r>
            <a:r>
              <a:rPr lang="cs-CZ" sz="2200" dirty="0" smtClean="0">
                <a:solidFill>
                  <a:srgbClr val="FFFFFF"/>
                </a:solidFill>
              </a:rPr>
              <a:t>Palestině (1947)</a:t>
            </a:r>
            <a:endParaRPr lang="cs-CZ" sz="2200" dirty="0">
              <a:solidFill>
                <a:srgbClr val="FFFFFF"/>
              </a:solidFill>
            </a:endParaRPr>
          </a:p>
          <a:p>
            <a:endParaRPr lang="cs-CZ" sz="2200" b="1" dirty="0" smtClean="0">
              <a:solidFill>
                <a:srgbClr val="FF0080"/>
              </a:solidFill>
            </a:endParaRPr>
          </a:p>
          <a:p>
            <a:r>
              <a:rPr lang="cs-CZ" sz="2200" b="1" dirty="0" smtClean="0">
                <a:solidFill>
                  <a:srgbClr val="FF0080"/>
                </a:solidFill>
              </a:rPr>
              <a:t>OSN </a:t>
            </a:r>
            <a:r>
              <a:rPr lang="cs-CZ" sz="2200" b="1" dirty="0">
                <a:solidFill>
                  <a:srgbClr val="FF0080"/>
                </a:solidFill>
              </a:rPr>
              <a:t>schvaluje </a:t>
            </a:r>
            <a:r>
              <a:rPr lang="cs-CZ" sz="2200" b="1" dirty="0" smtClean="0">
                <a:solidFill>
                  <a:srgbClr val="FF0080"/>
                </a:solidFill>
              </a:rPr>
              <a:t/>
            </a:r>
            <a:br>
              <a:rPr lang="cs-CZ" sz="2200" b="1" dirty="0" smtClean="0">
                <a:solidFill>
                  <a:srgbClr val="FF0080"/>
                </a:solidFill>
              </a:rPr>
            </a:br>
            <a:r>
              <a:rPr lang="cs-CZ" sz="2200" b="1" dirty="0" smtClean="0">
                <a:solidFill>
                  <a:srgbClr val="FF0080"/>
                </a:solidFill>
              </a:rPr>
              <a:t>Plán </a:t>
            </a:r>
            <a:r>
              <a:rPr lang="cs-CZ" sz="2200" b="1" dirty="0">
                <a:solidFill>
                  <a:srgbClr val="FF0080"/>
                </a:solidFill>
              </a:rPr>
              <a:t>na rozdělení země</a:t>
            </a:r>
          </a:p>
          <a:p>
            <a:endParaRPr lang="cs-CZ" sz="2200" dirty="0">
              <a:solidFill>
                <a:srgbClr val="FFFFFF"/>
              </a:solidFill>
            </a:endParaRPr>
          </a:p>
          <a:p>
            <a:r>
              <a:rPr lang="cs-CZ" sz="2200" dirty="0">
                <a:solidFill>
                  <a:srgbClr val="FFFFFF"/>
                </a:solidFill>
              </a:rPr>
              <a:t>Židovský stát – 55% území </a:t>
            </a:r>
          </a:p>
          <a:p>
            <a:r>
              <a:rPr lang="cs-CZ" sz="2200" dirty="0">
                <a:solidFill>
                  <a:srgbClr val="FFFFFF"/>
                </a:solidFill>
              </a:rPr>
              <a:t>Arabský stát – 45% území  </a:t>
            </a:r>
          </a:p>
          <a:p>
            <a:endParaRPr lang="cs-CZ" sz="2200" dirty="0" smtClean="0">
              <a:solidFill>
                <a:srgbClr val="FFFFFF"/>
              </a:solidFill>
            </a:endParaRPr>
          </a:p>
          <a:p>
            <a:r>
              <a:rPr lang="cs-CZ" sz="2200" dirty="0" smtClean="0">
                <a:solidFill>
                  <a:srgbClr val="FFFFFF"/>
                </a:solidFill>
              </a:rPr>
              <a:t>Arabové </a:t>
            </a:r>
            <a:r>
              <a:rPr lang="cs-CZ" sz="2200" dirty="0">
                <a:solidFill>
                  <a:srgbClr val="FFFFFF"/>
                </a:solidFill>
              </a:rPr>
              <a:t>plán odmítají</a:t>
            </a:r>
            <a:endParaRPr lang="cs-CZ" sz="2200" dirty="0">
              <a:solidFill>
                <a:schemeClr val="bg1"/>
              </a:solidFill>
            </a:endParaRPr>
          </a:p>
        </p:txBody>
      </p:sp>
      <p:pic>
        <p:nvPicPr>
          <p:cNvPr id="7" name="Picture 6"/>
          <p:cNvPicPr>
            <a:picLocks noChangeAspect="1"/>
          </p:cNvPicPr>
          <p:nvPr/>
        </p:nvPicPr>
        <p:blipFill>
          <a:blip r:embed="rId2"/>
          <a:stretch>
            <a:fillRect/>
          </a:stretch>
        </p:blipFill>
        <p:spPr>
          <a:xfrm>
            <a:off x="4803624" y="1375007"/>
            <a:ext cx="3817039" cy="5406571"/>
          </a:xfrm>
          <a:prstGeom prst="rect">
            <a:avLst/>
          </a:prstGeom>
        </p:spPr>
      </p:pic>
    </p:spTree>
    <p:extLst>
      <p:ext uri="{BB962C8B-B14F-4D97-AF65-F5344CB8AC3E}">
        <p14:creationId xmlns:p14="http://schemas.microsoft.com/office/powerpoint/2010/main" val="404057651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1948</a:t>
            </a:r>
            <a:endParaRPr lang="en-US" sz="4000" dirty="0">
              <a:solidFill>
                <a:schemeClr val="bg1">
                  <a:lumMod val="50000"/>
                </a:schemeClr>
              </a:solidFill>
              <a:latin typeface="Arial Black"/>
              <a:cs typeface="Arial Black"/>
            </a:endParaRPr>
          </a:p>
        </p:txBody>
      </p:sp>
      <p:sp>
        <p:nvSpPr>
          <p:cNvPr id="3" name="Oval 2"/>
          <p:cNvSpPr/>
          <p:nvPr/>
        </p:nvSpPr>
        <p:spPr>
          <a:xfrm>
            <a:off x="1054477" y="337037"/>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4"/>
          <p:cNvSpPr>
            <a:spLocks noChangeArrowheads="1"/>
          </p:cNvSpPr>
          <p:nvPr/>
        </p:nvSpPr>
        <p:spPr bwMode="auto">
          <a:xfrm>
            <a:off x="234950" y="1432343"/>
            <a:ext cx="174515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cs-CZ" sz="3000" dirty="0" smtClean="0">
                <a:solidFill>
                  <a:schemeClr val="bg1"/>
                </a:solidFill>
                <a:latin typeface="Arial Black" charset="0"/>
              </a:rPr>
              <a:t>IZRAEL</a:t>
            </a:r>
            <a:endParaRPr lang="cs-CZ" sz="3000" dirty="0">
              <a:solidFill>
                <a:schemeClr val="bg1"/>
              </a:solidFill>
              <a:latin typeface="Arial Black" charset="0"/>
            </a:endParaRPr>
          </a:p>
        </p:txBody>
      </p:sp>
      <p:sp>
        <p:nvSpPr>
          <p:cNvPr id="5" name="Rectangle 4"/>
          <p:cNvSpPr/>
          <p:nvPr/>
        </p:nvSpPr>
        <p:spPr>
          <a:xfrm>
            <a:off x="234949" y="1986341"/>
            <a:ext cx="8449431" cy="1107996"/>
          </a:xfrm>
          <a:prstGeom prst="rect">
            <a:avLst/>
          </a:prstGeom>
        </p:spPr>
        <p:txBody>
          <a:bodyPr wrap="square">
            <a:spAutoFit/>
          </a:bodyPr>
          <a:lstStyle/>
          <a:p>
            <a:r>
              <a:rPr lang="cs-CZ" sz="2200" b="1" dirty="0">
                <a:solidFill>
                  <a:srgbClr val="FF0080"/>
                </a:solidFill>
              </a:rPr>
              <a:t>Židé vyhlašují vznik státu Izrael </a:t>
            </a:r>
            <a:endParaRPr lang="cs-CZ" sz="2200" b="1" dirty="0" smtClean="0">
              <a:solidFill>
                <a:srgbClr val="FF0080"/>
              </a:solidFill>
            </a:endParaRPr>
          </a:p>
          <a:p>
            <a:r>
              <a:rPr lang="cs-CZ" sz="2200" dirty="0" smtClean="0">
                <a:solidFill>
                  <a:srgbClr val="FFFFFF"/>
                </a:solidFill>
              </a:rPr>
              <a:t>okamžité </a:t>
            </a:r>
            <a:r>
              <a:rPr lang="cs-CZ" sz="2200" dirty="0">
                <a:solidFill>
                  <a:srgbClr val="FFFFFF"/>
                </a:solidFill>
              </a:rPr>
              <a:t>uznání ze strany USA, SSSR </a:t>
            </a:r>
            <a:r>
              <a:rPr lang="cs-CZ" sz="2200" dirty="0" smtClean="0">
                <a:solidFill>
                  <a:srgbClr val="FFFFFF"/>
                </a:solidFill>
              </a:rPr>
              <a:t>(</a:t>
            </a:r>
            <a:r>
              <a:rPr lang="cs-CZ" sz="2200" dirty="0">
                <a:solidFill>
                  <a:srgbClr val="FFFFFF"/>
                </a:solidFill>
              </a:rPr>
              <a:t>snaha získat spojence)</a:t>
            </a:r>
          </a:p>
          <a:p>
            <a:r>
              <a:rPr lang="cs-CZ" sz="2200" dirty="0">
                <a:solidFill>
                  <a:srgbClr val="FFFFFF"/>
                </a:solidFill>
              </a:rPr>
              <a:t>Československo - dodávky zbraní (letadla) </a:t>
            </a:r>
            <a:r>
              <a:rPr lang="cs-CZ" sz="2200" dirty="0" smtClean="0">
                <a:solidFill>
                  <a:srgbClr val="FFFFFF"/>
                </a:solidFill>
              </a:rPr>
              <a:t>a </a:t>
            </a:r>
            <a:r>
              <a:rPr lang="cs-CZ" sz="2200" dirty="0">
                <a:solidFill>
                  <a:srgbClr val="FFFFFF"/>
                </a:solidFill>
              </a:rPr>
              <a:t>vojenský výcvik </a:t>
            </a:r>
          </a:p>
        </p:txBody>
      </p:sp>
      <p:pic>
        <p:nvPicPr>
          <p:cNvPr id="8" name="Picture 7"/>
          <p:cNvPicPr>
            <a:picLocks noChangeAspect="1"/>
          </p:cNvPicPr>
          <p:nvPr/>
        </p:nvPicPr>
        <p:blipFill>
          <a:blip r:embed="rId2"/>
          <a:stretch>
            <a:fillRect/>
          </a:stretch>
        </p:blipFill>
        <p:spPr>
          <a:xfrm>
            <a:off x="342062" y="3163345"/>
            <a:ext cx="6858000" cy="3542854"/>
          </a:xfrm>
          <a:prstGeom prst="rect">
            <a:avLst/>
          </a:prstGeom>
        </p:spPr>
      </p:pic>
    </p:spTree>
    <p:extLst>
      <p:ext uri="{BB962C8B-B14F-4D97-AF65-F5344CB8AC3E}">
        <p14:creationId xmlns:p14="http://schemas.microsoft.com/office/powerpoint/2010/main" val="404057651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1948</a:t>
            </a:r>
            <a:endParaRPr lang="en-US" sz="4000" dirty="0">
              <a:solidFill>
                <a:schemeClr val="bg1">
                  <a:lumMod val="50000"/>
                </a:schemeClr>
              </a:solidFill>
              <a:latin typeface="Arial Black"/>
              <a:cs typeface="Arial Black"/>
            </a:endParaRPr>
          </a:p>
        </p:txBody>
      </p:sp>
      <p:sp>
        <p:nvSpPr>
          <p:cNvPr id="3" name="Oval 2"/>
          <p:cNvSpPr/>
          <p:nvPr/>
        </p:nvSpPr>
        <p:spPr>
          <a:xfrm>
            <a:off x="1054477" y="550308"/>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7702656" y="6053759"/>
            <a:ext cx="1187344" cy="369332"/>
          </a:xfrm>
          <a:prstGeom prst="rect">
            <a:avLst/>
          </a:prstGeom>
        </p:spPr>
        <p:txBody>
          <a:bodyPr wrap="none">
            <a:spAutoFit/>
          </a:bodyPr>
          <a:lstStyle/>
          <a:p>
            <a:r>
              <a:rPr lang="cs-CZ" i="1" dirty="0" smtClean="0">
                <a:solidFill>
                  <a:schemeClr val="bg1"/>
                </a:solidFill>
                <a:latin typeface="Calibri" pitchFamily="34" charset="0"/>
              </a:rPr>
              <a:t>Avia </a:t>
            </a:r>
            <a:r>
              <a:rPr lang="cs-CZ" i="1" dirty="0">
                <a:solidFill>
                  <a:schemeClr val="bg1"/>
                </a:solidFill>
                <a:latin typeface="Calibri" pitchFamily="34" charset="0"/>
              </a:rPr>
              <a:t>S-199</a:t>
            </a:r>
          </a:p>
        </p:txBody>
      </p:sp>
      <p:pic>
        <p:nvPicPr>
          <p:cNvPr id="9" name="Picture 8"/>
          <p:cNvPicPr>
            <a:picLocks noChangeAspect="1"/>
          </p:cNvPicPr>
          <p:nvPr/>
        </p:nvPicPr>
        <p:blipFill>
          <a:blip r:embed="rId2"/>
          <a:stretch>
            <a:fillRect/>
          </a:stretch>
        </p:blipFill>
        <p:spPr>
          <a:xfrm>
            <a:off x="310240" y="1524000"/>
            <a:ext cx="8579760" cy="4511524"/>
          </a:xfrm>
          <a:prstGeom prst="rect">
            <a:avLst/>
          </a:prstGeom>
        </p:spPr>
      </p:pic>
    </p:spTree>
    <p:extLst>
      <p:ext uri="{BB962C8B-B14F-4D97-AF65-F5344CB8AC3E}">
        <p14:creationId xmlns:p14="http://schemas.microsoft.com/office/powerpoint/2010/main" val="13918428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1945</a:t>
            </a:r>
            <a:endParaRPr lang="en-US" sz="4000" dirty="0">
              <a:solidFill>
                <a:schemeClr val="bg1">
                  <a:lumMod val="50000"/>
                </a:schemeClr>
              </a:solidFill>
              <a:latin typeface="Arial Black"/>
              <a:cs typeface="Arial Black"/>
            </a:endParaRPr>
          </a:p>
        </p:txBody>
      </p:sp>
      <p:sp>
        <p:nvSpPr>
          <p:cNvPr id="3" name="Oval 2"/>
          <p:cNvSpPr/>
          <p:nvPr/>
        </p:nvSpPr>
        <p:spPr>
          <a:xfrm>
            <a:off x="1036540" y="386925"/>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44219" y="1301195"/>
            <a:ext cx="1436887" cy="553998"/>
          </a:xfrm>
          <a:prstGeom prst="rect">
            <a:avLst/>
          </a:prstGeom>
        </p:spPr>
        <p:txBody>
          <a:bodyPr wrap="none">
            <a:spAutoFit/>
          </a:bodyPr>
          <a:lstStyle/>
          <a:p>
            <a:r>
              <a:rPr lang="cs-CZ" sz="3000" dirty="0" smtClean="0">
                <a:solidFill>
                  <a:schemeClr val="bg1"/>
                </a:solidFill>
                <a:latin typeface="Arial Black"/>
                <a:cs typeface="Arial Black"/>
              </a:rPr>
              <a:t>Berlín </a:t>
            </a:r>
            <a:endParaRPr lang="cs-CZ" sz="3000" dirty="0">
              <a:solidFill>
                <a:schemeClr val="bg1"/>
              </a:solidFill>
              <a:latin typeface="Arial Black"/>
              <a:cs typeface="Arial Black"/>
            </a:endParaRPr>
          </a:p>
        </p:txBody>
      </p:sp>
      <p:sp>
        <p:nvSpPr>
          <p:cNvPr id="5" name="Rectangle 4"/>
          <p:cNvSpPr/>
          <p:nvPr/>
        </p:nvSpPr>
        <p:spPr>
          <a:xfrm>
            <a:off x="239105" y="5419365"/>
            <a:ext cx="8755337" cy="1107996"/>
          </a:xfrm>
          <a:prstGeom prst="rect">
            <a:avLst/>
          </a:prstGeom>
        </p:spPr>
        <p:txBody>
          <a:bodyPr wrap="square">
            <a:spAutoFit/>
          </a:bodyPr>
          <a:lstStyle/>
          <a:p>
            <a:r>
              <a:rPr lang="cs-CZ" sz="2200" dirty="0">
                <a:solidFill>
                  <a:schemeClr val="bg1"/>
                </a:solidFill>
              </a:rPr>
              <a:t>Stalin </a:t>
            </a:r>
            <a:r>
              <a:rPr lang="cs-CZ" sz="2200" dirty="0" smtClean="0">
                <a:solidFill>
                  <a:schemeClr val="bg1"/>
                </a:solidFill>
              </a:rPr>
              <a:t>s formou remešské kapitulace nesouhlasí, 2</a:t>
            </a:r>
            <a:r>
              <a:rPr lang="cs-CZ" sz="2200" dirty="0">
                <a:solidFill>
                  <a:schemeClr val="bg1"/>
                </a:solidFill>
              </a:rPr>
              <a:t>. podpis kapitulace </a:t>
            </a:r>
            <a:endParaRPr lang="cs-CZ" sz="2200" dirty="0" smtClean="0">
              <a:solidFill>
                <a:schemeClr val="bg1"/>
              </a:solidFill>
            </a:endParaRPr>
          </a:p>
          <a:p>
            <a:r>
              <a:rPr lang="cs-CZ" sz="2200" b="1" dirty="0" smtClean="0">
                <a:solidFill>
                  <a:srgbClr val="FF0080"/>
                </a:solidFill>
              </a:rPr>
              <a:t>v </a:t>
            </a:r>
            <a:r>
              <a:rPr lang="cs-CZ" sz="2200" b="1" dirty="0">
                <a:solidFill>
                  <a:srgbClr val="FF0080"/>
                </a:solidFill>
              </a:rPr>
              <a:t>Berlíně </a:t>
            </a:r>
            <a:r>
              <a:rPr lang="cs-CZ" sz="2200" dirty="0" smtClean="0">
                <a:solidFill>
                  <a:schemeClr val="bg1"/>
                </a:solidFill>
              </a:rPr>
              <a:t>8. května před </a:t>
            </a:r>
            <a:r>
              <a:rPr lang="cs-CZ" sz="2200" dirty="0">
                <a:solidFill>
                  <a:schemeClr val="bg1"/>
                </a:solidFill>
              </a:rPr>
              <a:t>půlnocí </a:t>
            </a:r>
            <a:r>
              <a:rPr lang="cs-CZ" sz="2200" dirty="0" smtClean="0">
                <a:solidFill>
                  <a:schemeClr val="bg1"/>
                </a:solidFill>
              </a:rPr>
              <a:t>(</a:t>
            </a:r>
            <a:r>
              <a:rPr lang="cs-CZ" sz="2200" dirty="0">
                <a:solidFill>
                  <a:schemeClr val="bg1"/>
                </a:solidFill>
              </a:rPr>
              <a:t>9. května moskevského času)  </a:t>
            </a:r>
            <a:r>
              <a:rPr lang="cs-CZ" sz="2200" dirty="0" smtClean="0">
                <a:solidFill>
                  <a:schemeClr val="bg1"/>
                </a:solidFill>
              </a:rPr>
              <a:t> </a:t>
            </a:r>
          </a:p>
          <a:p>
            <a:r>
              <a:rPr lang="cs-CZ" sz="2200" dirty="0" smtClean="0">
                <a:solidFill>
                  <a:schemeClr val="bg1"/>
                </a:solidFill>
              </a:rPr>
              <a:t>- </a:t>
            </a:r>
            <a:r>
              <a:rPr lang="cs-CZ" sz="2200" u="sng" dirty="0">
                <a:solidFill>
                  <a:srgbClr val="FF0080"/>
                </a:solidFill>
              </a:rPr>
              <a:t>v sovětském bloku slaven konec války 9. května</a:t>
            </a:r>
          </a:p>
        </p:txBody>
      </p:sp>
      <p:pic>
        <p:nvPicPr>
          <p:cNvPr id="9" name="Picture 8"/>
          <p:cNvPicPr>
            <a:picLocks noChangeAspect="1"/>
          </p:cNvPicPr>
          <p:nvPr/>
        </p:nvPicPr>
        <p:blipFill>
          <a:blip r:embed="rId2"/>
          <a:stretch>
            <a:fillRect/>
          </a:stretch>
        </p:blipFill>
        <p:spPr>
          <a:xfrm>
            <a:off x="239105" y="1898323"/>
            <a:ext cx="4623197" cy="3521042"/>
          </a:xfrm>
          <a:prstGeom prst="rect">
            <a:avLst/>
          </a:prstGeom>
        </p:spPr>
      </p:pic>
      <p:sp>
        <p:nvSpPr>
          <p:cNvPr id="10" name="Rectangle 9"/>
          <p:cNvSpPr/>
          <p:nvPr/>
        </p:nvSpPr>
        <p:spPr>
          <a:xfrm>
            <a:off x="4965819" y="3149292"/>
            <a:ext cx="2958461" cy="646331"/>
          </a:xfrm>
          <a:prstGeom prst="rect">
            <a:avLst/>
          </a:prstGeom>
        </p:spPr>
        <p:txBody>
          <a:bodyPr wrap="square">
            <a:spAutoFit/>
          </a:bodyPr>
          <a:lstStyle/>
          <a:p>
            <a:r>
              <a:rPr lang="cs-CZ" i="1" dirty="0" smtClean="0">
                <a:solidFill>
                  <a:schemeClr val="bg1"/>
                </a:solidFill>
              </a:rPr>
              <a:t>polní </a:t>
            </a:r>
            <a:r>
              <a:rPr lang="cs-CZ" i="1" dirty="0">
                <a:solidFill>
                  <a:schemeClr val="bg1"/>
                </a:solidFill>
              </a:rPr>
              <a:t>maršál </a:t>
            </a:r>
            <a:r>
              <a:rPr lang="cs-CZ" i="1" dirty="0" err="1">
                <a:solidFill>
                  <a:schemeClr val="bg1"/>
                </a:solidFill>
              </a:rPr>
              <a:t>Keitel</a:t>
            </a:r>
            <a:r>
              <a:rPr lang="cs-CZ" i="1" dirty="0">
                <a:solidFill>
                  <a:schemeClr val="bg1"/>
                </a:solidFill>
              </a:rPr>
              <a:t> podepisuje kapitulaci Německa</a:t>
            </a:r>
          </a:p>
        </p:txBody>
      </p:sp>
      <p:pic>
        <p:nvPicPr>
          <p:cNvPr id="11"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84862">
            <a:off x="3909584" y="1204495"/>
            <a:ext cx="4537075" cy="98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6952810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1948</a:t>
            </a:r>
            <a:endParaRPr lang="en-US" sz="4000" dirty="0">
              <a:solidFill>
                <a:schemeClr val="bg1">
                  <a:lumMod val="50000"/>
                </a:schemeClr>
              </a:solidFill>
              <a:latin typeface="Arial Black"/>
              <a:cs typeface="Arial Black"/>
            </a:endParaRPr>
          </a:p>
        </p:txBody>
      </p:sp>
      <p:sp>
        <p:nvSpPr>
          <p:cNvPr id="3" name="Oval 2"/>
          <p:cNvSpPr/>
          <p:nvPr/>
        </p:nvSpPr>
        <p:spPr>
          <a:xfrm>
            <a:off x="1091837" y="471382"/>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4"/>
          <p:cNvSpPr>
            <a:spLocks noChangeArrowheads="1"/>
          </p:cNvSpPr>
          <p:nvPr/>
        </p:nvSpPr>
        <p:spPr bwMode="auto">
          <a:xfrm>
            <a:off x="234950" y="1432343"/>
            <a:ext cx="534216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cs-CZ" sz="3000" dirty="0" smtClean="0">
                <a:solidFill>
                  <a:schemeClr val="bg1"/>
                </a:solidFill>
                <a:latin typeface="Arial Black" charset="0"/>
              </a:rPr>
              <a:t>Arabsko-izraelská válka</a:t>
            </a:r>
            <a:endParaRPr lang="cs-CZ" sz="3000" dirty="0">
              <a:solidFill>
                <a:schemeClr val="bg1"/>
              </a:solidFill>
              <a:latin typeface="Arial Black" charset="0"/>
            </a:endParaRPr>
          </a:p>
        </p:txBody>
      </p:sp>
      <p:sp>
        <p:nvSpPr>
          <p:cNvPr id="5" name="Rectangle 4"/>
          <p:cNvSpPr/>
          <p:nvPr/>
        </p:nvSpPr>
        <p:spPr>
          <a:xfrm>
            <a:off x="234950" y="2246089"/>
            <a:ext cx="5596492" cy="3139321"/>
          </a:xfrm>
          <a:prstGeom prst="rect">
            <a:avLst/>
          </a:prstGeom>
        </p:spPr>
        <p:txBody>
          <a:bodyPr wrap="square">
            <a:spAutoFit/>
          </a:bodyPr>
          <a:lstStyle/>
          <a:p>
            <a:r>
              <a:rPr lang="cs-CZ" sz="2200" dirty="0" smtClean="0">
                <a:solidFill>
                  <a:srgbClr val="FFFFFF"/>
                </a:solidFill>
              </a:rPr>
              <a:t>vznik Izraele </a:t>
            </a:r>
            <a:r>
              <a:rPr lang="cs-CZ" sz="2200" dirty="0">
                <a:solidFill>
                  <a:srgbClr val="FFFFFF"/>
                </a:solidFill>
              </a:rPr>
              <a:t>odmítají </a:t>
            </a:r>
            <a:r>
              <a:rPr lang="cs-CZ" sz="2200" dirty="0" smtClean="0">
                <a:solidFill>
                  <a:srgbClr val="FFFFFF"/>
                </a:solidFill>
              </a:rPr>
              <a:t>okolní </a:t>
            </a:r>
            <a:r>
              <a:rPr lang="cs-CZ" sz="2200" dirty="0">
                <a:solidFill>
                  <a:srgbClr val="FFFFFF"/>
                </a:solidFill>
              </a:rPr>
              <a:t>arabské země</a:t>
            </a:r>
          </a:p>
          <a:p>
            <a:r>
              <a:rPr lang="cs-CZ" sz="2200" b="1" dirty="0">
                <a:solidFill>
                  <a:srgbClr val="FF0080"/>
                </a:solidFill>
              </a:rPr>
              <a:t>vyhlašují válku </a:t>
            </a:r>
          </a:p>
          <a:p>
            <a:r>
              <a:rPr lang="cs-CZ" sz="2200" dirty="0">
                <a:solidFill>
                  <a:srgbClr val="FFFFFF"/>
                </a:solidFill>
              </a:rPr>
              <a:t>útok na Izrael za tří stran</a:t>
            </a:r>
          </a:p>
          <a:p>
            <a:r>
              <a:rPr lang="cs-CZ" sz="2200" dirty="0">
                <a:solidFill>
                  <a:srgbClr val="FFFFFF"/>
                </a:solidFill>
              </a:rPr>
              <a:t>(Egypt, Libanon, Irák, Zajordánsko)</a:t>
            </a:r>
          </a:p>
          <a:p>
            <a:endParaRPr lang="cs-CZ" sz="2200" dirty="0" smtClean="0">
              <a:solidFill>
                <a:srgbClr val="FFFFFF"/>
              </a:solidFill>
            </a:endParaRPr>
          </a:p>
          <a:p>
            <a:r>
              <a:rPr lang="cs-CZ" sz="2200" dirty="0" smtClean="0">
                <a:solidFill>
                  <a:srgbClr val="FFFFFF"/>
                </a:solidFill>
              </a:rPr>
              <a:t>cíl </a:t>
            </a:r>
            <a:r>
              <a:rPr lang="cs-CZ" sz="2200" dirty="0">
                <a:solidFill>
                  <a:srgbClr val="FFFFFF"/>
                </a:solidFill>
              </a:rPr>
              <a:t>„zahnat Izraelce do </a:t>
            </a:r>
            <a:r>
              <a:rPr lang="cs-CZ" sz="2200" dirty="0" smtClean="0">
                <a:solidFill>
                  <a:srgbClr val="FFFFFF"/>
                </a:solidFill>
              </a:rPr>
              <a:t>moře</a:t>
            </a:r>
            <a:r>
              <a:rPr lang="cs-CZ" sz="2200" i="1" dirty="0" smtClean="0">
                <a:solidFill>
                  <a:srgbClr val="FFFFFF"/>
                </a:solidFill>
              </a:rPr>
              <a:t>"</a:t>
            </a:r>
            <a:endParaRPr lang="cs-CZ" sz="2200" i="1" dirty="0">
              <a:solidFill>
                <a:srgbClr val="FFFFFF"/>
              </a:solidFill>
            </a:endParaRPr>
          </a:p>
          <a:p>
            <a:endParaRPr lang="cs-CZ" sz="2200" dirty="0" smtClean="0">
              <a:solidFill>
                <a:srgbClr val="FFFFFF"/>
              </a:solidFill>
            </a:endParaRPr>
          </a:p>
          <a:p>
            <a:r>
              <a:rPr lang="cs-CZ" sz="2200" dirty="0" smtClean="0">
                <a:solidFill>
                  <a:srgbClr val="FFFFFF"/>
                </a:solidFill>
              </a:rPr>
              <a:t>z </a:t>
            </a:r>
            <a:r>
              <a:rPr lang="cs-CZ" sz="2200" dirty="0">
                <a:solidFill>
                  <a:srgbClr val="FFFFFF"/>
                </a:solidFill>
              </a:rPr>
              <a:t>počátku převaha </a:t>
            </a:r>
            <a:endParaRPr lang="cs-CZ" sz="2200" dirty="0" smtClean="0">
              <a:solidFill>
                <a:srgbClr val="FFFFFF"/>
              </a:solidFill>
            </a:endParaRPr>
          </a:p>
          <a:p>
            <a:r>
              <a:rPr lang="cs-CZ" sz="2200" dirty="0" smtClean="0">
                <a:solidFill>
                  <a:srgbClr val="FFFFFF"/>
                </a:solidFill>
              </a:rPr>
              <a:t>(</a:t>
            </a:r>
            <a:r>
              <a:rPr lang="cs-CZ" sz="2200" dirty="0">
                <a:solidFill>
                  <a:srgbClr val="FFFFFF"/>
                </a:solidFill>
              </a:rPr>
              <a:t>obsazení centra Jeruzaléma) </a:t>
            </a:r>
            <a:endParaRPr lang="cs-CZ" sz="2200" dirty="0">
              <a:solidFill>
                <a:schemeClr val="bg1"/>
              </a:solidFill>
            </a:endParaRPr>
          </a:p>
        </p:txBody>
      </p:sp>
      <p:pic>
        <p:nvPicPr>
          <p:cNvPr id="8" name="Picture 7"/>
          <p:cNvPicPr>
            <a:picLocks noChangeAspect="1"/>
          </p:cNvPicPr>
          <p:nvPr/>
        </p:nvPicPr>
        <p:blipFill rotWithShape="1">
          <a:blip r:embed="rId2"/>
          <a:srcRect l="1465" r="51481" b="11993"/>
          <a:stretch/>
        </p:blipFill>
        <p:spPr>
          <a:xfrm>
            <a:off x="6325809" y="-1"/>
            <a:ext cx="2818191" cy="6893655"/>
          </a:xfrm>
          <a:prstGeom prst="rect">
            <a:avLst/>
          </a:prstGeom>
        </p:spPr>
      </p:pic>
    </p:spTree>
    <p:extLst>
      <p:ext uri="{BB962C8B-B14F-4D97-AF65-F5344CB8AC3E}">
        <p14:creationId xmlns:p14="http://schemas.microsoft.com/office/powerpoint/2010/main" val="404057651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1948</a:t>
            </a:r>
            <a:endParaRPr lang="en-US" sz="4000" dirty="0">
              <a:solidFill>
                <a:schemeClr val="bg1">
                  <a:lumMod val="50000"/>
                </a:schemeClr>
              </a:solidFill>
              <a:latin typeface="Arial Black"/>
              <a:cs typeface="Arial Black"/>
            </a:endParaRPr>
          </a:p>
        </p:txBody>
      </p:sp>
      <p:sp>
        <p:nvSpPr>
          <p:cNvPr id="3" name="Oval 2"/>
          <p:cNvSpPr/>
          <p:nvPr/>
        </p:nvSpPr>
        <p:spPr>
          <a:xfrm>
            <a:off x="1054477" y="337037"/>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1054476" y="1433511"/>
            <a:ext cx="7194475" cy="5332904"/>
          </a:xfrm>
          <a:prstGeom prst="rect">
            <a:avLst/>
          </a:prstGeom>
        </p:spPr>
      </p:pic>
    </p:spTree>
    <p:extLst>
      <p:ext uri="{BB962C8B-B14F-4D97-AF65-F5344CB8AC3E}">
        <p14:creationId xmlns:p14="http://schemas.microsoft.com/office/powerpoint/2010/main" val="404057651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1948</a:t>
            </a:r>
            <a:endParaRPr lang="en-US" sz="4000" dirty="0">
              <a:solidFill>
                <a:schemeClr val="bg1">
                  <a:lumMod val="50000"/>
                </a:schemeClr>
              </a:solidFill>
              <a:latin typeface="Arial Black"/>
              <a:cs typeface="Arial Black"/>
            </a:endParaRPr>
          </a:p>
        </p:txBody>
      </p:sp>
      <p:sp>
        <p:nvSpPr>
          <p:cNvPr id="3" name="Oval 2"/>
          <p:cNvSpPr/>
          <p:nvPr/>
        </p:nvSpPr>
        <p:spPr>
          <a:xfrm>
            <a:off x="1054477" y="481033"/>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34949" y="1435058"/>
            <a:ext cx="4712003" cy="5509199"/>
          </a:xfrm>
          <a:prstGeom prst="rect">
            <a:avLst/>
          </a:prstGeom>
        </p:spPr>
        <p:txBody>
          <a:bodyPr wrap="square">
            <a:spAutoFit/>
          </a:bodyPr>
          <a:lstStyle/>
          <a:p>
            <a:r>
              <a:rPr lang="cs-CZ" sz="2200" dirty="0">
                <a:solidFill>
                  <a:srgbClr val="FFFFFF"/>
                </a:solidFill>
              </a:rPr>
              <a:t>OSN </a:t>
            </a:r>
            <a:r>
              <a:rPr lang="cs-CZ" sz="2200" dirty="0" smtClean="0">
                <a:solidFill>
                  <a:srgbClr val="FFFFFF"/>
                </a:solidFill>
              </a:rPr>
              <a:t>zprostředkovává </a:t>
            </a:r>
            <a:r>
              <a:rPr lang="cs-CZ" sz="2200" dirty="0">
                <a:solidFill>
                  <a:srgbClr val="FFFFFF"/>
                </a:solidFill>
              </a:rPr>
              <a:t>příměří </a:t>
            </a:r>
          </a:p>
          <a:p>
            <a:endParaRPr lang="cs-CZ" sz="2200" dirty="0">
              <a:solidFill>
                <a:srgbClr val="FFFFFF"/>
              </a:solidFill>
            </a:endParaRPr>
          </a:p>
          <a:p>
            <a:r>
              <a:rPr lang="cs-CZ" sz="2200" b="1" dirty="0">
                <a:solidFill>
                  <a:srgbClr val="FF0080"/>
                </a:solidFill>
              </a:rPr>
              <a:t>Izrael </a:t>
            </a:r>
            <a:r>
              <a:rPr lang="cs-CZ" sz="2200" dirty="0">
                <a:solidFill>
                  <a:srgbClr val="FFFFFF"/>
                </a:solidFill>
              </a:rPr>
              <a:t>využívá času k posílení </a:t>
            </a:r>
          </a:p>
          <a:p>
            <a:r>
              <a:rPr lang="cs-CZ" sz="2200" dirty="0">
                <a:solidFill>
                  <a:srgbClr val="FFFFFF"/>
                </a:solidFill>
              </a:rPr>
              <a:t>přechází do protiútoku</a:t>
            </a:r>
          </a:p>
          <a:p>
            <a:r>
              <a:rPr lang="cs-CZ" sz="2200" b="1" dirty="0">
                <a:solidFill>
                  <a:srgbClr val="FF0080"/>
                </a:solidFill>
              </a:rPr>
              <a:t>vítězství ve válce</a:t>
            </a:r>
          </a:p>
          <a:p>
            <a:endParaRPr lang="cs-CZ" sz="2200" dirty="0">
              <a:solidFill>
                <a:srgbClr val="FFFFFF"/>
              </a:solidFill>
            </a:endParaRPr>
          </a:p>
          <a:p>
            <a:r>
              <a:rPr lang="cs-CZ" sz="2200" dirty="0">
                <a:solidFill>
                  <a:srgbClr val="FFFFFF"/>
                </a:solidFill>
              </a:rPr>
              <a:t>Izrael zabíral 77% území</a:t>
            </a:r>
          </a:p>
          <a:p>
            <a:endParaRPr lang="cs-CZ" sz="2200" dirty="0">
              <a:solidFill>
                <a:srgbClr val="FFFFFF"/>
              </a:solidFill>
            </a:endParaRPr>
          </a:p>
          <a:p>
            <a:r>
              <a:rPr lang="cs-CZ" sz="2200" dirty="0" smtClean="0">
                <a:solidFill>
                  <a:srgbClr val="FFFFFF"/>
                </a:solidFill>
              </a:rPr>
              <a:t>Staré </a:t>
            </a:r>
            <a:r>
              <a:rPr lang="cs-CZ" sz="2200" dirty="0">
                <a:solidFill>
                  <a:srgbClr val="FFFFFF"/>
                </a:solidFill>
              </a:rPr>
              <a:t>město jeruzalémské </a:t>
            </a:r>
            <a:r>
              <a:rPr lang="cs-CZ" sz="2200" dirty="0" smtClean="0">
                <a:solidFill>
                  <a:srgbClr val="FFFFFF"/>
                </a:solidFill>
              </a:rPr>
              <a:t/>
            </a:r>
            <a:br>
              <a:rPr lang="cs-CZ" sz="2200" dirty="0" smtClean="0">
                <a:solidFill>
                  <a:srgbClr val="FFFFFF"/>
                </a:solidFill>
              </a:rPr>
            </a:br>
            <a:r>
              <a:rPr lang="cs-CZ" sz="2200" dirty="0" smtClean="0">
                <a:solidFill>
                  <a:srgbClr val="FFFFFF"/>
                </a:solidFill>
              </a:rPr>
              <a:t>pod </a:t>
            </a:r>
            <a:r>
              <a:rPr lang="cs-CZ" sz="2200" dirty="0">
                <a:solidFill>
                  <a:srgbClr val="FFFFFF"/>
                </a:solidFill>
              </a:rPr>
              <a:t>kontrolou </a:t>
            </a:r>
            <a:r>
              <a:rPr lang="cs-CZ" sz="2200" dirty="0" smtClean="0">
                <a:solidFill>
                  <a:srgbClr val="FFFFFF"/>
                </a:solidFill>
              </a:rPr>
              <a:t>Arabů</a:t>
            </a:r>
          </a:p>
          <a:p>
            <a:endParaRPr lang="cs-CZ" sz="2200" dirty="0">
              <a:solidFill>
                <a:srgbClr val="FFFFFF"/>
              </a:solidFill>
            </a:endParaRPr>
          </a:p>
          <a:p>
            <a:r>
              <a:rPr lang="cs-CZ" sz="2200" b="1" dirty="0">
                <a:solidFill>
                  <a:srgbClr val="FF0080"/>
                </a:solidFill>
              </a:rPr>
              <a:t>m</a:t>
            </a:r>
            <a:r>
              <a:rPr lang="cs-CZ" sz="2200" b="1" dirty="0" smtClean="0">
                <a:solidFill>
                  <a:srgbClr val="FF0080"/>
                </a:solidFill>
              </a:rPr>
              <a:t>igrace </a:t>
            </a:r>
            <a:r>
              <a:rPr lang="cs-CZ" sz="2200" b="1" dirty="0">
                <a:solidFill>
                  <a:srgbClr val="FF0080"/>
                </a:solidFill>
              </a:rPr>
              <a:t>obyvatelstva</a:t>
            </a:r>
          </a:p>
          <a:p>
            <a:r>
              <a:rPr lang="cs-CZ" sz="2200" dirty="0">
                <a:solidFill>
                  <a:srgbClr val="FFFFFF"/>
                </a:solidFill>
              </a:rPr>
              <a:t>720 000 arabských uprchlíků</a:t>
            </a:r>
          </a:p>
          <a:p>
            <a:r>
              <a:rPr lang="cs-CZ" sz="2200" dirty="0">
                <a:solidFill>
                  <a:srgbClr val="FFFFFF"/>
                </a:solidFill>
              </a:rPr>
              <a:t>m</a:t>
            </a:r>
            <a:r>
              <a:rPr lang="cs-CZ" sz="2200" dirty="0" smtClean="0">
                <a:solidFill>
                  <a:srgbClr val="FFFFFF"/>
                </a:solidFill>
              </a:rPr>
              <a:t>igrace </a:t>
            </a:r>
            <a:r>
              <a:rPr lang="cs-CZ" sz="2200" dirty="0">
                <a:solidFill>
                  <a:srgbClr val="FFFFFF"/>
                </a:solidFill>
              </a:rPr>
              <a:t>Židů z okolních zemí </a:t>
            </a:r>
            <a:endParaRPr lang="cs-CZ" sz="2200" dirty="0" smtClean="0">
              <a:solidFill>
                <a:srgbClr val="FFFFFF"/>
              </a:solidFill>
            </a:endParaRPr>
          </a:p>
          <a:p>
            <a:r>
              <a:rPr lang="cs-CZ" sz="2200" dirty="0" smtClean="0">
                <a:solidFill>
                  <a:srgbClr val="FFFFFF"/>
                </a:solidFill>
              </a:rPr>
              <a:t>do Izraele </a:t>
            </a:r>
            <a:r>
              <a:rPr lang="cs-CZ" dirty="0" smtClean="0">
                <a:solidFill>
                  <a:srgbClr val="FFFFFF"/>
                </a:solidFill>
              </a:rPr>
              <a:t>(700 000, 1948-1951)</a:t>
            </a:r>
            <a:endParaRPr lang="cs-CZ" dirty="0">
              <a:solidFill>
                <a:srgbClr val="FFFFFF"/>
              </a:solidFill>
            </a:endParaRPr>
          </a:p>
          <a:p>
            <a:endParaRPr lang="cs-CZ" sz="2200" dirty="0">
              <a:solidFill>
                <a:srgbClr val="FFFFFF"/>
              </a:solidFill>
            </a:endParaRPr>
          </a:p>
        </p:txBody>
      </p:sp>
      <p:pic>
        <p:nvPicPr>
          <p:cNvPr id="10" name="Picture 4" descr="Partition-Armistice"/>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a:xfrm>
            <a:off x="4217268" y="-1"/>
            <a:ext cx="4926733" cy="6858001"/>
          </a:xfrm>
          <a:prstGeom prst="rect">
            <a:avLst/>
          </a:prstGeom>
          <a:noFill/>
        </p:spPr>
      </p:pic>
    </p:spTree>
    <p:extLst>
      <p:ext uri="{BB962C8B-B14F-4D97-AF65-F5344CB8AC3E}">
        <p14:creationId xmlns:p14="http://schemas.microsoft.com/office/powerpoint/2010/main" val="404057651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409" y="1391422"/>
            <a:ext cx="3661672" cy="1631216"/>
          </a:xfrm>
          <a:prstGeom prst="rect">
            <a:avLst/>
          </a:prstGeom>
        </p:spPr>
        <p:txBody>
          <a:bodyPr wrap="square">
            <a:spAutoFit/>
          </a:bodyPr>
          <a:lstStyle/>
          <a:p>
            <a:r>
              <a:rPr lang="en-US" sz="10000" dirty="0" smtClean="0">
                <a:solidFill>
                  <a:srgbClr val="FFFFFF"/>
                </a:solidFill>
                <a:latin typeface="Arial Black"/>
                <a:cs typeface="Arial Black"/>
              </a:rPr>
              <a:t>194</a:t>
            </a:r>
            <a:r>
              <a:rPr lang="en-US" sz="10000" dirty="0" smtClean="0">
                <a:solidFill>
                  <a:srgbClr val="FF0080"/>
                </a:solidFill>
                <a:latin typeface="Arial Black"/>
                <a:cs typeface="Arial Black"/>
              </a:rPr>
              <a:t>9</a:t>
            </a:r>
            <a:endParaRPr lang="en-US" sz="10000" dirty="0">
              <a:solidFill>
                <a:srgbClr val="FF0080"/>
              </a:solidFill>
              <a:latin typeface="Arial Black"/>
              <a:cs typeface="Arial Black"/>
            </a:endParaRPr>
          </a:p>
        </p:txBody>
      </p:sp>
    </p:spTree>
    <p:extLst>
      <p:ext uri="{BB962C8B-B14F-4D97-AF65-F5344CB8AC3E}">
        <p14:creationId xmlns:p14="http://schemas.microsoft.com/office/powerpoint/2010/main" val="917808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1949</a:t>
            </a:r>
            <a:endParaRPr lang="en-US" sz="4000" dirty="0">
              <a:solidFill>
                <a:schemeClr val="bg1">
                  <a:lumMod val="50000"/>
                </a:schemeClr>
              </a:solidFill>
              <a:latin typeface="Arial Black"/>
              <a:cs typeface="Arial Black"/>
            </a:endParaRPr>
          </a:p>
        </p:txBody>
      </p:sp>
      <p:sp>
        <p:nvSpPr>
          <p:cNvPr id="3" name="Oval 2"/>
          <p:cNvSpPr/>
          <p:nvPr/>
        </p:nvSpPr>
        <p:spPr>
          <a:xfrm>
            <a:off x="1054477" y="337037"/>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4"/>
          <p:cNvSpPr>
            <a:spLocks noChangeArrowheads="1"/>
          </p:cNvSpPr>
          <p:nvPr/>
        </p:nvSpPr>
        <p:spPr bwMode="auto">
          <a:xfrm>
            <a:off x="234950" y="1432343"/>
            <a:ext cx="135930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cs-CZ" sz="3000" dirty="0" smtClean="0">
                <a:solidFill>
                  <a:schemeClr val="bg1"/>
                </a:solidFill>
                <a:latin typeface="Arial Black" charset="0"/>
              </a:rPr>
              <a:t>NATO</a:t>
            </a:r>
            <a:endParaRPr lang="cs-CZ" sz="3000" dirty="0">
              <a:solidFill>
                <a:schemeClr val="bg1"/>
              </a:solidFill>
              <a:latin typeface="Arial Black" charset="0"/>
            </a:endParaRPr>
          </a:p>
        </p:txBody>
      </p:sp>
      <p:sp>
        <p:nvSpPr>
          <p:cNvPr id="5" name="Rectangle 4"/>
          <p:cNvSpPr/>
          <p:nvPr/>
        </p:nvSpPr>
        <p:spPr>
          <a:xfrm>
            <a:off x="234950" y="1953646"/>
            <a:ext cx="8800193" cy="1446550"/>
          </a:xfrm>
          <a:prstGeom prst="rect">
            <a:avLst/>
          </a:prstGeom>
        </p:spPr>
        <p:txBody>
          <a:bodyPr wrap="square">
            <a:spAutoFit/>
          </a:bodyPr>
          <a:lstStyle/>
          <a:p>
            <a:r>
              <a:rPr lang="cs-CZ" sz="2200" dirty="0">
                <a:solidFill>
                  <a:srgbClr val="FFFFFF"/>
                </a:solidFill>
              </a:rPr>
              <a:t>4. dubna 1949</a:t>
            </a:r>
          </a:p>
          <a:p>
            <a:r>
              <a:rPr lang="cs-CZ" sz="2200" dirty="0">
                <a:solidFill>
                  <a:srgbClr val="FFFFFF"/>
                </a:solidFill>
              </a:rPr>
              <a:t>ve Washingtonu podepsána dohoda o založení </a:t>
            </a:r>
            <a:r>
              <a:rPr lang="cs-CZ" sz="2200" b="1" dirty="0">
                <a:solidFill>
                  <a:srgbClr val="FF0080"/>
                </a:solidFill>
              </a:rPr>
              <a:t>Severoatlantické </a:t>
            </a:r>
            <a:r>
              <a:rPr lang="cs-CZ" sz="2200" b="1" dirty="0" smtClean="0">
                <a:solidFill>
                  <a:srgbClr val="FF0080"/>
                </a:solidFill>
              </a:rPr>
              <a:t>aliance</a:t>
            </a:r>
            <a:r>
              <a:rPr lang="cs-CZ" sz="2200" dirty="0" smtClean="0">
                <a:solidFill>
                  <a:srgbClr val="FFFFFF"/>
                </a:solidFill>
              </a:rPr>
              <a:t> demokratická </a:t>
            </a:r>
            <a:r>
              <a:rPr lang="cs-CZ" sz="2200" dirty="0">
                <a:solidFill>
                  <a:srgbClr val="FFFFFF"/>
                </a:solidFill>
              </a:rPr>
              <a:t>Evropa doufá v americkou ochranu před napadením </a:t>
            </a:r>
            <a:r>
              <a:rPr lang="cs-CZ" sz="2200" dirty="0" smtClean="0">
                <a:solidFill>
                  <a:srgbClr val="FFFFFF"/>
                </a:solidFill>
              </a:rPr>
              <a:t/>
            </a:r>
            <a:br>
              <a:rPr lang="cs-CZ" sz="2200" dirty="0" smtClean="0">
                <a:solidFill>
                  <a:srgbClr val="FFFFFF"/>
                </a:solidFill>
              </a:rPr>
            </a:br>
            <a:r>
              <a:rPr lang="cs-CZ" sz="2200" dirty="0" smtClean="0">
                <a:solidFill>
                  <a:srgbClr val="FFFFFF"/>
                </a:solidFill>
              </a:rPr>
              <a:t>z </a:t>
            </a:r>
            <a:r>
              <a:rPr lang="cs-CZ" sz="2200" dirty="0">
                <a:solidFill>
                  <a:srgbClr val="FFFFFF"/>
                </a:solidFill>
              </a:rPr>
              <a:t>východu</a:t>
            </a:r>
            <a:endParaRPr lang="cs-CZ" sz="2200" dirty="0">
              <a:solidFill>
                <a:schemeClr val="bg1"/>
              </a:solidFill>
            </a:endParaRPr>
          </a:p>
        </p:txBody>
      </p:sp>
      <p:pic>
        <p:nvPicPr>
          <p:cNvPr id="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4858" y="1432343"/>
            <a:ext cx="1447956" cy="944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 name="Picture 8"/>
          <p:cNvPicPr>
            <a:picLocks noChangeAspect="1" noChangeArrowheads="1"/>
          </p:cNvPicPr>
          <p:nvPr/>
        </p:nvPicPr>
        <p:blipFill>
          <a:blip r:embed="rId3">
            <a:extLst>
              <a:ext uri="{28A0092B-C50C-407E-A947-70E740481C1C}">
                <a14:useLocalDpi xmlns:a14="http://schemas.microsoft.com/office/drawing/2010/main" val="0"/>
              </a:ext>
            </a:extLst>
          </a:blip>
          <a:srcRect b="12135"/>
          <a:stretch>
            <a:fillRect/>
          </a:stretch>
        </p:blipFill>
        <p:spPr bwMode="auto">
          <a:xfrm>
            <a:off x="1267748" y="3403397"/>
            <a:ext cx="6671431" cy="30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 name="Rectangle 8"/>
          <p:cNvSpPr/>
          <p:nvPr/>
        </p:nvSpPr>
        <p:spPr>
          <a:xfrm>
            <a:off x="1054477" y="6432012"/>
            <a:ext cx="7663242" cy="400110"/>
          </a:xfrm>
          <a:prstGeom prst="rect">
            <a:avLst/>
          </a:prstGeom>
        </p:spPr>
        <p:txBody>
          <a:bodyPr wrap="square">
            <a:spAutoFit/>
          </a:bodyPr>
          <a:lstStyle/>
          <a:p>
            <a:r>
              <a:rPr lang="cs-CZ" sz="2000" dirty="0" smtClean="0">
                <a:solidFill>
                  <a:schemeClr val="bg1"/>
                </a:solidFill>
              </a:rPr>
              <a:t>„</a:t>
            </a:r>
            <a:r>
              <a:rPr lang="cs-CZ" sz="2000" i="1" dirty="0" smtClean="0">
                <a:solidFill>
                  <a:schemeClr val="bg1"/>
                </a:solidFill>
              </a:rPr>
              <a:t>Udržet </a:t>
            </a:r>
            <a:r>
              <a:rPr lang="cs-CZ" sz="2000" i="1" dirty="0">
                <a:solidFill>
                  <a:schemeClr val="bg1"/>
                </a:solidFill>
              </a:rPr>
              <a:t>Ameriku v Evropě, Rusko mimo Evropu a Německo při </a:t>
            </a:r>
            <a:r>
              <a:rPr lang="cs-CZ" sz="2000" i="1" dirty="0" smtClean="0">
                <a:solidFill>
                  <a:schemeClr val="bg1"/>
                </a:solidFill>
              </a:rPr>
              <a:t>zemi“</a:t>
            </a:r>
            <a:endParaRPr lang="cs-CZ" sz="2000" i="1" dirty="0">
              <a:solidFill>
                <a:schemeClr val="bg1"/>
              </a:solidFill>
            </a:endParaRPr>
          </a:p>
        </p:txBody>
      </p:sp>
    </p:spTree>
    <p:extLst>
      <p:ext uri="{BB962C8B-B14F-4D97-AF65-F5344CB8AC3E}">
        <p14:creationId xmlns:p14="http://schemas.microsoft.com/office/powerpoint/2010/main" val="404057651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1949</a:t>
            </a:r>
            <a:endParaRPr lang="en-US" sz="4000" dirty="0">
              <a:solidFill>
                <a:schemeClr val="bg1">
                  <a:lumMod val="50000"/>
                </a:schemeClr>
              </a:solidFill>
              <a:latin typeface="Arial Black"/>
              <a:cs typeface="Arial Black"/>
            </a:endParaRPr>
          </a:p>
        </p:txBody>
      </p:sp>
      <p:sp>
        <p:nvSpPr>
          <p:cNvPr id="3" name="Oval 2"/>
          <p:cNvSpPr/>
          <p:nvPr/>
        </p:nvSpPr>
        <p:spPr>
          <a:xfrm>
            <a:off x="546477" y="337037"/>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34950" y="1774375"/>
            <a:ext cx="8655050" cy="4124206"/>
          </a:xfrm>
          <a:prstGeom prst="rect">
            <a:avLst/>
          </a:prstGeom>
        </p:spPr>
        <p:txBody>
          <a:bodyPr wrap="square">
            <a:spAutoFit/>
          </a:bodyPr>
          <a:lstStyle/>
          <a:p>
            <a:r>
              <a:rPr lang="cs-CZ" sz="2400" b="1" dirty="0">
                <a:solidFill>
                  <a:srgbClr val="FF0080"/>
                </a:solidFill>
              </a:rPr>
              <a:t>článek 5:</a:t>
            </a:r>
          </a:p>
          <a:p>
            <a:r>
              <a:rPr lang="cs-CZ" sz="2400" dirty="0">
                <a:solidFill>
                  <a:schemeClr val="bg1"/>
                </a:solidFill>
              </a:rPr>
              <a:t>„</a:t>
            </a:r>
            <a:r>
              <a:rPr lang="cs-CZ" sz="2400" i="1" dirty="0">
                <a:solidFill>
                  <a:schemeClr val="bg1"/>
                </a:solidFill>
              </a:rPr>
              <a:t>Smluvní strany se dohodly, že ozbrojený útok proti jedné nebo </a:t>
            </a:r>
            <a:r>
              <a:rPr lang="cs-CZ" sz="2400" i="1" dirty="0" smtClean="0">
                <a:solidFill>
                  <a:schemeClr val="bg1"/>
                </a:solidFill>
              </a:rPr>
              <a:t>více</a:t>
            </a:r>
            <a:br>
              <a:rPr lang="cs-CZ" sz="2400" i="1" dirty="0" smtClean="0">
                <a:solidFill>
                  <a:schemeClr val="bg1"/>
                </a:solidFill>
              </a:rPr>
            </a:br>
            <a:r>
              <a:rPr lang="cs-CZ" sz="2400" i="1" dirty="0" smtClean="0">
                <a:solidFill>
                  <a:schemeClr val="bg1"/>
                </a:solidFill>
              </a:rPr>
              <a:t> </a:t>
            </a:r>
            <a:r>
              <a:rPr lang="cs-CZ" sz="2400" i="1" dirty="0">
                <a:solidFill>
                  <a:schemeClr val="bg1"/>
                </a:solidFill>
              </a:rPr>
              <a:t>z nich v Evropě nebo Severní Americe bude považován za útok proti všem, a proto odsouhlasily, že dojde-li k takovému ozbrojenému útoku, každá z nich uplatní právo na individuální nebo kolektivní obranu, uznané článkem 51 Charty Spojených národů, pomůže smluvní straně nebo stranám takto napadeným tím, že neprodleně podnikne sama a v souladu s ostatními stranami takovou akci</a:t>
            </a:r>
            <a:r>
              <a:rPr lang="cs-CZ" sz="2400" i="1" dirty="0" smtClean="0">
                <a:solidFill>
                  <a:schemeClr val="bg1"/>
                </a:solidFill>
              </a:rPr>
              <a:t>,</a:t>
            </a:r>
            <a:br>
              <a:rPr lang="cs-CZ" sz="2400" i="1" dirty="0" smtClean="0">
                <a:solidFill>
                  <a:schemeClr val="bg1"/>
                </a:solidFill>
              </a:rPr>
            </a:br>
            <a:r>
              <a:rPr lang="cs-CZ" sz="2400" i="1" dirty="0" smtClean="0">
                <a:solidFill>
                  <a:schemeClr val="bg1"/>
                </a:solidFill>
              </a:rPr>
              <a:t>jakou </a:t>
            </a:r>
            <a:r>
              <a:rPr lang="cs-CZ" sz="2400" i="1" dirty="0">
                <a:solidFill>
                  <a:schemeClr val="bg1"/>
                </a:solidFill>
              </a:rPr>
              <a:t>bude považovat za nutnou, včetně použití ozbrojené síly</a:t>
            </a:r>
            <a:r>
              <a:rPr lang="cs-CZ" sz="2400" i="1" dirty="0" smtClean="0">
                <a:solidFill>
                  <a:schemeClr val="bg1"/>
                </a:solidFill>
              </a:rPr>
              <a:t>,</a:t>
            </a:r>
            <a:br>
              <a:rPr lang="cs-CZ" sz="2400" i="1" dirty="0" smtClean="0">
                <a:solidFill>
                  <a:schemeClr val="bg1"/>
                </a:solidFill>
              </a:rPr>
            </a:br>
            <a:r>
              <a:rPr lang="cs-CZ" sz="2400" i="1" dirty="0" smtClean="0">
                <a:solidFill>
                  <a:schemeClr val="bg1"/>
                </a:solidFill>
              </a:rPr>
              <a:t>s </a:t>
            </a:r>
            <a:r>
              <a:rPr lang="cs-CZ" sz="2400" i="1" dirty="0">
                <a:solidFill>
                  <a:schemeClr val="bg1"/>
                </a:solidFill>
              </a:rPr>
              <a:t>cílem obnovit a udržet bezpečnost severoatlantické </a:t>
            </a:r>
            <a:r>
              <a:rPr lang="cs-CZ" sz="2400" i="1" dirty="0" smtClean="0">
                <a:solidFill>
                  <a:schemeClr val="bg1"/>
                </a:solidFill>
              </a:rPr>
              <a:t>oblasti</a:t>
            </a:r>
            <a:r>
              <a:rPr lang="cs-CZ" sz="2400" dirty="0" smtClean="0">
                <a:solidFill>
                  <a:schemeClr val="bg1"/>
                </a:solidFill>
              </a:rPr>
              <a:t>.“</a:t>
            </a:r>
            <a:endParaRPr lang="cs-CZ" sz="2400" dirty="0">
              <a:solidFill>
                <a:schemeClr val="bg1"/>
              </a:solidFill>
            </a:endParaRPr>
          </a:p>
          <a:p>
            <a:endParaRPr lang="cs-CZ" sz="2200" dirty="0">
              <a:solidFill>
                <a:schemeClr val="bg1"/>
              </a:solidFill>
            </a:endParaRPr>
          </a:p>
        </p:txBody>
      </p:sp>
    </p:spTree>
    <p:extLst>
      <p:ext uri="{BB962C8B-B14F-4D97-AF65-F5344CB8AC3E}">
        <p14:creationId xmlns:p14="http://schemas.microsoft.com/office/powerpoint/2010/main" val="363630804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1949</a:t>
            </a:r>
            <a:endParaRPr lang="en-US" sz="4000" dirty="0">
              <a:solidFill>
                <a:schemeClr val="bg1">
                  <a:lumMod val="50000"/>
                </a:schemeClr>
              </a:solidFill>
              <a:latin typeface="Arial Black"/>
              <a:cs typeface="Arial Black"/>
            </a:endParaRPr>
          </a:p>
        </p:txBody>
      </p:sp>
      <p:sp>
        <p:nvSpPr>
          <p:cNvPr id="3" name="Oval 2"/>
          <p:cNvSpPr/>
          <p:nvPr/>
        </p:nvSpPr>
        <p:spPr>
          <a:xfrm>
            <a:off x="1323504" y="337036"/>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4"/>
          <p:cNvSpPr>
            <a:spLocks noChangeArrowheads="1"/>
          </p:cNvSpPr>
          <p:nvPr/>
        </p:nvSpPr>
        <p:spPr bwMode="auto">
          <a:xfrm>
            <a:off x="234950" y="1432343"/>
            <a:ext cx="188754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cs-CZ" sz="3000" dirty="0" smtClean="0">
                <a:solidFill>
                  <a:schemeClr val="bg1"/>
                </a:solidFill>
                <a:latin typeface="Arial Black" charset="0"/>
              </a:rPr>
              <a:t>BOMBA!</a:t>
            </a:r>
            <a:endParaRPr lang="cs-CZ" sz="3000" dirty="0">
              <a:solidFill>
                <a:schemeClr val="bg1"/>
              </a:solidFill>
              <a:latin typeface="Arial Black" charset="0"/>
            </a:endParaRPr>
          </a:p>
        </p:txBody>
      </p:sp>
      <p:sp>
        <p:nvSpPr>
          <p:cNvPr id="5" name="Rectangle 4"/>
          <p:cNvSpPr/>
          <p:nvPr/>
        </p:nvSpPr>
        <p:spPr>
          <a:xfrm>
            <a:off x="234950" y="2280218"/>
            <a:ext cx="4699907" cy="1446550"/>
          </a:xfrm>
          <a:prstGeom prst="rect">
            <a:avLst/>
          </a:prstGeom>
        </p:spPr>
        <p:txBody>
          <a:bodyPr wrap="square">
            <a:spAutoFit/>
          </a:bodyPr>
          <a:lstStyle/>
          <a:p>
            <a:r>
              <a:rPr lang="cs-CZ" sz="2200" b="1" dirty="0">
                <a:solidFill>
                  <a:srgbClr val="FFFFFF"/>
                </a:solidFill>
              </a:rPr>
              <a:t>SSSR</a:t>
            </a:r>
            <a:r>
              <a:rPr lang="cs-CZ" sz="2200" dirty="0">
                <a:solidFill>
                  <a:srgbClr val="FFFFFF"/>
                </a:solidFill>
              </a:rPr>
              <a:t>, červenec 1949</a:t>
            </a:r>
          </a:p>
          <a:p>
            <a:r>
              <a:rPr lang="cs-CZ" sz="2200" b="1" dirty="0">
                <a:solidFill>
                  <a:srgbClr val="FF0080"/>
                </a:solidFill>
              </a:rPr>
              <a:t>test první sovětské atomové bomby</a:t>
            </a:r>
          </a:p>
          <a:p>
            <a:r>
              <a:rPr lang="cs-CZ" sz="2200" dirty="0">
                <a:solidFill>
                  <a:srgbClr val="FFFFFF"/>
                </a:solidFill>
              </a:rPr>
              <a:t>vyrovnání sil </a:t>
            </a:r>
            <a:r>
              <a:rPr lang="cs-CZ" sz="2200" dirty="0" smtClean="0">
                <a:solidFill>
                  <a:srgbClr val="FFFFFF"/>
                </a:solidFill>
              </a:rPr>
              <a:t>s USA</a:t>
            </a:r>
            <a:endParaRPr lang="cs-CZ" sz="2200" dirty="0">
              <a:solidFill>
                <a:srgbClr val="FFFFFF"/>
              </a:solidFill>
            </a:endParaRPr>
          </a:p>
          <a:p>
            <a:r>
              <a:rPr lang="cs-CZ" sz="2200" dirty="0">
                <a:solidFill>
                  <a:srgbClr val="FFFFFF"/>
                </a:solidFill>
              </a:rPr>
              <a:t>atmosféra strachu</a:t>
            </a:r>
            <a:endParaRPr lang="cs-CZ" sz="2200" dirty="0">
              <a:solidFill>
                <a:schemeClr val="bg1"/>
              </a:solidFill>
            </a:endParaRPr>
          </a:p>
        </p:txBody>
      </p:sp>
      <p:pic>
        <p:nvPicPr>
          <p:cNvPr id="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1112" y="1311956"/>
            <a:ext cx="3772126" cy="4294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l="10048" t="4625" r="7881" b="2750"/>
          <a:stretch>
            <a:fillRect/>
          </a:stretch>
        </p:blipFill>
        <p:spPr bwMode="auto">
          <a:xfrm>
            <a:off x="322269" y="3854148"/>
            <a:ext cx="4334398" cy="2795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 name="Rectangle 6"/>
          <p:cNvSpPr>
            <a:spLocks noChangeArrowheads="1"/>
          </p:cNvSpPr>
          <p:nvPr/>
        </p:nvSpPr>
        <p:spPr bwMode="auto">
          <a:xfrm>
            <a:off x="1619250" y="5229225"/>
            <a:ext cx="74168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r>
              <a:rPr lang="cs-CZ" sz="2200" b="1" dirty="0">
                <a:solidFill>
                  <a:schemeClr val="bg1"/>
                </a:solidFill>
              </a:rPr>
              <a:t>USA</a:t>
            </a:r>
          </a:p>
          <a:p>
            <a:pPr algn="r"/>
            <a:r>
              <a:rPr lang="cs-CZ" sz="2200" b="0" dirty="0">
                <a:solidFill>
                  <a:schemeClr val="bg1"/>
                </a:solidFill>
              </a:rPr>
              <a:t>zvyšují počet jaderných zbraní </a:t>
            </a:r>
          </a:p>
          <a:p>
            <a:pPr algn="r"/>
            <a:r>
              <a:rPr lang="cs-CZ" sz="2200" b="0" dirty="0">
                <a:solidFill>
                  <a:schemeClr val="bg1"/>
                </a:solidFill>
              </a:rPr>
              <a:t>zahajují vývoj vodíkové pumy</a:t>
            </a:r>
          </a:p>
          <a:p>
            <a:pPr algn="r"/>
            <a:r>
              <a:rPr lang="cs-CZ" sz="2200" b="0" dirty="0">
                <a:solidFill>
                  <a:schemeClr val="bg1"/>
                </a:solidFill>
              </a:rPr>
              <a:t>zvyšují výrobu konvenčních zbraní </a:t>
            </a:r>
          </a:p>
        </p:txBody>
      </p:sp>
    </p:spTree>
    <p:extLst>
      <p:ext uri="{BB962C8B-B14F-4D97-AF65-F5344CB8AC3E}">
        <p14:creationId xmlns:p14="http://schemas.microsoft.com/office/powerpoint/2010/main" val="121875399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1949</a:t>
            </a:r>
            <a:endParaRPr lang="en-US" sz="4000" dirty="0">
              <a:solidFill>
                <a:schemeClr val="bg1">
                  <a:lumMod val="50000"/>
                </a:schemeClr>
              </a:solidFill>
              <a:latin typeface="Arial Black"/>
              <a:cs typeface="Arial Black"/>
            </a:endParaRPr>
          </a:p>
        </p:txBody>
      </p:sp>
      <p:sp>
        <p:nvSpPr>
          <p:cNvPr id="3" name="Oval 2"/>
          <p:cNvSpPr/>
          <p:nvPr/>
        </p:nvSpPr>
        <p:spPr>
          <a:xfrm>
            <a:off x="546477" y="337037"/>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4"/>
          <p:cNvSpPr>
            <a:spLocks noChangeArrowheads="1"/>
          </p:cNvSpPr>
          <p:nvPr/>
        </p:nvSpPr>
        <p:spPr bwMode="auto">
          <a:xfrm>
            <a:off x="234950" y="1432343"/>
            <a:ext cx="375385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cs-CZ" sz="3000" dirty="0" smtClean="0">
                <a:solidFill>
                  <a:schemeClr val="bg1"/>
                </a:solidFill>
                <a:latin typeface="Arial Black" charset="0"/>
              </a:rPr>
              <a:t>SPOJENÉ STÁTY</a:t>
            </a:r>
            <a:endParaRPr lang="cs-CZ" sz="3000" dirty="0">
              <a:solidFill>
                <a:schemeClr val="bg1"/>
              </a:solidFill>
              <a:latin typeface="Arial Black" charset="0"/>
            </a:endParaRPr>
          </a:p>
        </p:txBody>
      </p:sp>
      <p:sp>
        <p:nvSpPr>
          <p:cNvPr id="5" name="Rectangle 4"/>
          <p:cNvSpPr/>
          <p:nvPr/>
        </p:nvSpPr>
        <p:spPr>
          <a:xfrm>
            <a:off x="234950" y="2052565"/>
            <a:ext cx="8655050" cy="4585871"/>
          </a:xfrm>
          <a:prstGeom prst="rect">
            <a:avLst/>
          </a:prstGeom>
        </p:spPr>
        <p:txBody>
          <a:bodyPr wrap="square">
            <a:spAutoFit/>
          </a:bodyPr>
          <a:lstStyle/>
          <a:p>
            <a:r>
              <a:rPr lang="cs-CZ" sz="2800" b="1" dirty="0" smtClean="0">
                <a:solidFill>
                  <a:srgbClr val="FF0080"/>
                </a:solidFill>
              </a:rPr>
              <a:t>Strach </a:t>
            </a:r>
            <a:r>
              <a:rPr lang="cs-CZ" sz="2800" b="1" dirty="0">
                <a:solidFill>
                  <a:srgbClr val="FF0080"/>
                </a:solidFill>
              </a:rPr>
              <a:t>z komunistické infiltrace či </a:t>
            </a:r>
            <a:r>
              <a:rPr lang="cs-CZ" sz="2800" b="1" dirty="0" smtClean="0">
                <a:solidFill>
                  <a:srgbClr val="FF0080"/>
                </a:solidFill>
              </a:rPr>
              <a:t>útoku</a:t>
            </a:r>
          </a:p>
          <a:p>
            <a:endParaRPr lang="cs-CZ" sz="2200" b="1" dirty="0">
              <a:solidFill>
                <a:srgbClr val="FFFFFF"/>
              </a:solidFill>
            </a:endParaRPr>
          </a:p>
          <a:p>
            <a:r>
              <a:rPr lang="cs-CZ" sz="2200" i="1" dirty="0">
                <a:solidFill>
                  <a:srgbClr val="FFFFFF"/>
                </a:solidFill>
              </a:rPr>
              <a:t>„Pamatuji si, jak jsem měl jednou někdy na začátku sedmdesátých let </a:t>
            </a:r>
            <a:r>
              <a:rPr lang="cs-CZ" sz="2200" i="1" dirty="0" smtClean="0">
                <a:solidFill>
                  <a:srgbClr val="FFFFFF"/>
                </a:solidFill>
              </a:rPr>
              <a:t/>
            </a:r>
            <a:br>
              <a:rPr lang="cs-CZ" sz="2200" i="1" dirty="0" smtClean="0">
                <a:solidFill>
                  <a:srgbClr val="FFFFFF"/>
                </a:solidFill>
              </a:rPr>
            </a:br>
            <a:r>
              <a:rPr lang="cs-CZ" sz="2200" i="1" dirty="0" smtClean="0">
                <a:solidFill>
                  <a:srgbClr val="FFFFFF"/>
                </a:solidFill>
              </a:rPr>
              <a:t>v </a:t>
            </a:r>
            <a:r>
              <a:rPr lang="cs-CZ" sz="2200" i="1" dirty="0" err="1" smtClean="0">
                <a:solidFill>
                  <a:srgbClr val="FFFFFF"/>
                </a:solidFill>
              </a:rPr>
              <a:t>Connecticutu</a:t>
            </a:r>
            <a:r>
              <a:rPr lang="cs-CZ" sz="2200" i="1" dirty="0" smtClean="0">
                <a:solidFill>
                  <a:srgbClr val="FFFFFF"/>
                </a:solidFill>
              </a:rPr>
              <a:t> </a:t>
            </a:r>
            <a:r>
              <a:rPr lang="cs-CZ" sz="2200" i="1" dirty="0">
                <a:solidFill>
                  <a:srgbClr val="FFFFFF"/>
                </a:solidFill>
              </a:rPr>
              <a:t>v domě, který jsem si pronajal, problémy s dodávkou vody. Můj domácí mě vzal prohlédnout pumpu. Zavedl mě k betonové konstrukci zabudované do úbočí kopce, odemkl dveře a rozsvítil. Uviděl jsem lůžka </a:t>
            </a:r>
            <a:r>
              <a:rPr lang="cs-CZ" sz="2200" i="1" dirty="0" smtClean="0">
                <a:solidFill>
                  <a:srgbClr val="FFFFFF"/>
                </a:solidFill>
              </a:rPr>
              <a:t/>
            </a:r>
            <a:br>
              <a:rPr lang="cs-CZ" sz="2200" i="1" dirty="0" smtClean="0">
                <a:solidFill>
                  <a:srgbClr val="FFFFFF"/>
                </a:solidFill>
              </a:rPr>
            </a:br>
            <a:r>
              <a:rPr lang="cs-CZ" sz="2200" i="1" dirty="0" smtClean="0">
                <a:solidFill>
                  <a:srgbClr val="FFFFFF"/>
                </a:solidFill>
              </a:rPr>
              <a:t>s </a:t>
            </a:r>
            <a:r>
              <a:rPr lang="cs-CZ" sz="2200" i="1" dirty="0">
                <a:solidFill>
                  <a:srgbClr val="FFFFFF"/>
                </a:solidFill>
              </a:rPr>
              <a:t>matracemi ohryzanými od myší, police plné rezavějících konzerv </a:t>
            </a:r>
            <a:r>
              <a:rPr lang="cs-CZ" sz="2200" i="1" dirty="0" smtClean="0">
                <a:solidFill>
                  <a:srgbClr val="FFFFFF"/>
                </a:solidFill>
              </a:rPr>
              <a:t/>
            </a:r>
            <a:br>
              <a:rPr lang="cs-CZ" sz="2200" i="1" dirty="0" smtClean="0">
                <a:solidFill>
                  <a:srgbClr val="FFFFFF"/>
                </a:solidFill>
              </a:rPr>
            </a:br>
            <a:r>
              <a:rPr lang="cs-CZ" sz="2200" i="1" dirty="0" smtClean="0">
                <a:solidFill>
                  <a:srgbClr val="FFFFFF"/>
                </a:solidFill>
              </a:rPr>
              <a:t>s </a:t>
            </a:r>
            <a:r>
              <a:rPr lang="cs-CZ" sz="2200" i="1" dirty="0">
                <a:solidFill>
                  <a:srgbClr val="FFFFFF"/>
                </a:solidFill>
              </a:rPr>
              <a:t>potravinami a zaprášené olivově zelené nádoby, kde měl vodu. Byla tam </a:t>
            </a:r>
            <a:r>
              <a:rPr lang="cs-CZ" sz="2200" i="1" dirty="0" smtClean="0">
                <a:solidFill>
                  <a:srgbClr val="FFFFFF"/>
                </a:solidFill>
              </a:rPr>
              <a:t/>
            </a:r>
            <a:br>
              <a:rPr lang="cs-CZ" sz="2200" i="1" dirty="0" smtClean="0">
                <a:solidFill>
                  <a:srgbClr val="FFFFFF"/>
                </a:solidFill>
              </a:rPr>
            </a:br>
            <a:r>
              <a:rPr lang="cs-CZ" sz="2200" i="1" dirty="0" smtClean="0">
                <a:solidFill>
                  <a:srgbClr val="FFFFFF"/>
                </a:solidFill>
              </a:rPr>
              <a:t>i </a:t>
            </a:r>
            <a:r>
              <a:rPr lang="cs-CZ" sz="2200" i="1" dirty="0">
                <a:solidFill>
                  <a:srgbClr val="FFFFFF"/>
                </a:solidFill>
              </a:rPr>
              <a:t>vodní pumpa, a zatímco ji můj domácí zkoušel a opravoval, zeptal jsem se, na co ta umělá jeskyně byla. No, vysvětloval, býval to protiletecký kryt. </a:t>
            </a:r>
            <a:r>
              <a:rPr lang="cs-CZ" sz="2200" b="1" i="1" dirty="0" smtClean="0">
                <a:solidFill>
                  <a:srgbClr val="FF0080"/>
                </a:solidFill>
              </a:rPr>
              <a:t>Vždyť </a:t>
            </a:r>
            <a:r>
              <a:rPr lang="cs-CZ" sz="2200" b="1" i="1" dirty="0">
                <a:solidFill>
                  <a:srgbClr val="FF0080"/>
                </a:solidFill>
              </a:rPr>
              <a:t>víte, velký strach</a:t>
            </a:r>
            <a:r>
              <a:rPr lang="cs-CZ" sz="2200" i="1" dirty="0">
                <a:solidFill>
                  <a:srgbClr val="FF0080"/>
                </a:solidFill>
              </a:rPr>
              <a:t>.</a:t>
            </a:r>
            <a:r>
              <a:rPr lang="cs-CZ" sz="2200" i="1" dirty="0" smtClean="0">
                <a:solidFill>
                  <a:srgbClr val="FF0080"/>
                </a:solidFill>
              </a:rPr>
              <a:t>“</a:t>
            </a:r>
          </a:p>
          <a:p>
            <a:endParaRPr lang="cs-CZ" sz="2200" dirty="0">
              <a:solidFill>
                <a:srgbClr val="FFFFFF"/>
              </a:solidFill>
            </a:endParaRPr>
          </a:p>
          <a:p>
            <a:pPr algn="r"/>
            <a:r>
              <a:rPr lang="cs-CZ" sz="2200" dirty="0">
                <a:solidFill>
                  <a:srgbClr val="FFFFFF"/>
                </a:solidFill>
              </a:rPr>
              <a:t>Robert </a:t>
            </a:r>
            <a:r>
              <a:rPr lang="cs-CZ" sz="2200" dirty="0" err="1">
                <a:solidFill>
                  <a:srgbClr val="FFFFFF"/>
                </a:solidFill>
              </a:rPr>
              <a:t>Cowley</a:t>
            </a:r>
            <a:r>
              <a:rPr lang="cs-CZ" sz="2200" dirty="0">
                <a:solidFill>
                  <a:srgbClr val="FFFFFF"/>
                </a:solidFill>
              </a:rPr>
              <a:t>, Studená válka – vojenské dějiny</a:t>
            </a:r>
            <a:endParaRPr lang="cs-CZ" sz="2200" dirty="0">
              <a:solidFill>
                <a:schemeClr val="bg1"/>
              </a:solidFill>
            </a:endParaRPr>
          </a:p>
        </p:txBody>
      </p:sp>
    </p:spTree>
    <p:extLst>
      <p:ext uri="{BB962C8B-B14F-4D97-AF65-F5344CB8AC3E}">
        <p14:creationId xmlns:p14="http://schemas.microsoft.com/office/powerpoint/2010/main" val="404057651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1949</a:t>
            </a:r>
            <a:endParaRPr lang="en-US" sz="4000" dirty="0">
              <a:solidFill>
                <a:schemeClr val="bg1">
                  <a:lumMod val="50000"/>
                </a:schemeClr>
              </a:solidFill>
              <a:latin typeface="Arial Black"/>
              <a:cs typeface="Arial Black"/>
            </a:endParaRPr>
          </a:p>
        </p:txBody>
      </p:sp>
      <p:sp>
        <p:nvSpPr>
          <p:cNvPr id="3" name="Oval 2"/>
          <p:cNvSpPr/>
          <p:nvPr/>
        </p:nvSpPr>
        <p:spPr>
          <a:xfrm>
            <a:off x="449715" y="337037"/>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2171772" y="1294191"/>
            <a:ext cx="4807180" cy="5540015"/>
          </a:xfrm>
          <a:prstGeom prst="rect">
            <a:avLst/>
          </a:prstGeom>
        </p:spPr>
      </p:pic>
      <p:sp>
        <p:nvSpPr>
          <p:cNvPr id="8" name="TextBox 7"/>
          <p:cNvSpPr txBox="1"/>
          <p:nvPr/>
        </p:nvSpPr>
        <p:spPr>
          <a:xfrm>
            <a:off x="6968733" y="6512206"/>
            <a:ext cx="652643" cy="369332"/>
          </a:xfrm>
          <a:prstGeom prst="rect">
            <a:avLst/>
          </a:prstGeom>
          <a:noFill/>
        </p:spPr>
        <p:txBody>
          <a:bodyPr wrap="none" rtlCol="0">
            <a:spAutoFit/>
          </a:bodyPr>
          <a:lstStyle/>
          <a:p>
            <a:r>
              <a:rPr lang="cs-CZ" i="1" dirty="0" smtClean="0">
                <a:solidFill>
                  <a:schemeClr val="bg1"/>
                </a:solidFill>
              </a:rPr>
              <a:t>1951</a:t>
            </a:r>
            <a:endParaRPr lang="cs-CZ" i="1" dirty="0">
              <a:solidFill>
                <a:schemeClr val="bg1"/>
              </a:solidFill>
            </a:endParaRPr>
          </a:p>
        </p:txBody>
      </p:sp>
    </p:spTree>
    <p:extLst>
      <p:ext uri="{BB962C8B-B14F-4D97-AF65-F5344CB8AC3E}">
        <p14:creationId xmlns:p14="http://schemas.microsoft.com/office/powerpoint/2010/main" val="404057651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oubor:China, Mao (2).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476"/>
          <a:stretch/>
        </p:blipFill>
        <p:spPr bwMode="auto">
          <a:xfrm>
            <a:off x="370944" y="2884398"/>
            <a:ext cx="5374575" cy="367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1949</a:t>
            </a:r>
            <a:endParaRPr lang="en-US" sz="4000" dirty="0">
              <a:solidFill>
                <a:schemeClr val="bg1">
                  <a:lumMod val="50000"/>
                </a:schemeClr>
              </a:solidFill>
              <a:latin typeface="Arial Black"/>
              <a:cs typeface="Arial Black"/>
            </a:endParaRPr>
          </a:p>
        </p:txBody>
      </p:sp>
      <p:sp>
        <p:nvSpPr>
          <p:cNvPr id="3" name="Oval 2"/>
          <p:cNvSpPr/>
          <p:nvPr/>
        </p:nvSpPr>
        <p:spPr>
          <a:xfrm>
            <a:off x="1484548" y="337037"/>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4"/>
          <p:cNvSpPr>
            <a:spLocks noChangeArrowheads="1"/>
          </p:cNvSpPr>
          <p:nvPr/>
        </p:nvSpPr>
        <p:spPr bwMode="auto">
          <a:xfrm>
            <a:off x="234950" y="1432343"/>
            <a:ext cx="124959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cs-CZ" sz="3000" dirty="0" smtClean="0">
                <a:solidFill>
                  <a:schemeClr val="bg1"/>
                </a:solidFill>
                <a:latin typeface="Arial Black" charset="0"/>
              </a:rPr>
              <a:t>ČÍNA </a:t>
            </a:r>
            <a:endParaRPr lang="cs-CZ" sz="3000" dirty="0">
              <a:solidFill>
                <a:schemeClr val="bg1"/>
              </a:solidFill>
              <a:latin typeface="Arial Black" charset="0"/>
            </a:endParaRPr>
          </a:p>
        </p:txBody>
      </p:sp>
      <p:sp>
        <p:nvSpPr>
          <p:cNvPr id="5" name="Rectangle 4"/>
          <p:cNvSpPr/>
          <p:nvPr/>
        </p:nvSpPr>
        <p:spPr>
          <a:xfrm>
            <a:off x="234950" y="1994811"/>
            <a:ext cx="8655050" cy="769441"/>
          </a:xfrm>
          <a:prstGeom prst="rect">
            <a:avLst/>
          </a:prstGeom>
        </p:spPr>
        <p:txBody>
          <a:bodyPr wrap="square">
            <a:spAutoFit/>
          </a:bodyPr>
          <a:lstStyle/>
          <a:p>
            <a:r>
              <a:rPr lang="cs-CZ" sz="2200" b="1" dirty="0">
                <a:solidFill>
                  <a:srgbClr val="FF0080"/>
                </a:solidFill>
              </a:rPr>
              <a:t>v</a:t>
            </a:r>
            <a:r>
              <a:rPr lang="cs-CZ" sz="2200" b="1" dirty="0" smtClean="0">
                <a:solidFill>
                  <a:srgbClr val="FF0080"/>
                </a:solidFill>
              </a:rPr>
              <a:t>ítězství </a:t>
            </a:r>
            <a:r>
              <a:rPr lang="cs-CZ" sz="2200" b="1" dirty="0">
                <a:solidFill>
                  <a:srgbClr val="FF0080"/>
                </a:solidFill>
              </a:rPr>
              <a:t>komunistů v občanské válce</a:t>
            </a:r>
          </a:p>
          <a:p>
            <a:r>
              <a:rPr lang="cs-CZ" sz="2200" i="1" dirty="0" smtClean="0">
                <a:solidFill>
                  <a:schemeClr val="bg1"/>
                </a:solidFill>
              </a:rPr>
              <a:t>„v </a:t>
            </a:r>
            <a:r>
              <a:rPr lang="cs-CZ" sz="2200" i="1" dirty="0">
                <a:solidFill>
                  <a:schemeClr val="bg1"/>
                </a:solidFill>
              </a:rPr>
              <a:t>Číně vládne lidově demokratická diktatura v čele s dělnickou třídou“</a:t>
            </a:r>
          </a:p>
        </p:txBody>
      </p:sp>
      <p:sp>
        <p:nvSpPr>
          <p:cNvPr id="7" name="Rectangle 6"/>
          <p:cNvSpPr/>
          <p:nvPr/>
        </p:nvSpPr>
        <p:spPr>
          <a:xfrm>
            <a:off x="6028569" y="5550788"/>
            <a:ext cx="3006574" cy="1107996"/>
          </a:xfrm>
          <a:prstGeom prst="rect">
            <a:avLst/>
          </a:prstGeom>
        </p:spPr>
        <p:txBody>
          <a:bodyPr wrap="square">
            <a:spAutoFit/>
          </a:bodyPr>
          <a:lstStyle/>
          <a:p>
            <a:r>
              <a:rPr lang="cs-CZ" sz="2200" dirty="0" err="1">
                <a:solidFill>
                  <a:schemeClr val="bg1"/>
                </a:solidFill>
              </a:rPr>
              <a:t>Čankajšek</a:t>
            </a:r>
            <a:r>
              <a:rPr lang="cs-CZ" sz="2200" dirty="0">
                <a:solidFill>
                  <a:schemeClr val="bg1"/>
                </a:solidFill>
              </a:rPr>
              <a:t> + 2 mil. stoupenců se evakuují na ostrov </a:t>
            </a:r>
            <a:r>
              <a:rPr lang="cs-CZ" sz="2200" b="1" dirty="0">
                <a:solidFill>
                  <a:srgbClr val="FF0080"/>
                </a:solidFill>
              </a:rPr>
              <a:t>Tchaj-wan </a:t>
            </a:r>
          </a:p>
        </p:txBody>
      </p:sp>
    </p:spTree>
    <p:extLst>
      <p:ext uri="{BB962C8B-B14F-4D97-AF65-F5344CB8AC3E}">
        <p14:creationId xmlns:p14="http://schemas.microsoft.com/office/powerpoint/2010/main" val="41991408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1945</a:t>
            </a:r>
            <a:endParaRPr lang="en-US" sz="4000" dirty="0">
              <a:solidFill>
                <a:schemeClr val="bg1">
                  <a:lumMod val="50000"/>
                </a:schemeClr>
              </a:solidFill>
              <a:latin typeface="Arial Black"/>
              <a:cs typeface="Arial Black"/>
            </a:endParaRPr>
          </a:p>
        </p:txBody>
      </p:sp>
      <p:sp>
        <p:nvSpPr>
          <p:cNvPr id="3" name="Oval 2"/>
          <p:cNvSpPr/>
          <p:nvPr/>
        </p:nvSpPr>
        <p:spPr>
          <a:xfrm>
            <a:off x="1659761" y="386925"/>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39105" y="1468592"/>
            <a:ext cx="8755337" cy="1107996"/>
          </a:xfrm>
          <a:prstGeom prst="rect">
            <a:avLst/>
          </a:prstGeom>
        </p:spPr>
        <p:txBody>
          <a:bodyPr wrap="square">
            <a:spAutoFit/>
          </a:bodyPr>
          <a:lstStyle/>
          <a:p>
            <a:r>
              <a:rPr lang="cs-CZ" sz="2200" b="1" dirty="0">
                <a:solidFill>
                  <a:srgbClr val="FF0080"/>
                </a:solidFill>
              </a:rPr>
              <a:t>v</a:t>
            </a:r>
            <a:r>
              <a:rPr lang="cs-CZ" sz="2200" b="1" dirty="0" smtClean="0">
                <a:solidFill>
                  <a:srgbClr val="FF0080"/>
                </a:solidFill>
              </a:rPr>
              <a:t>álka </a:t>
            </a:r>
            <a:r>
              <a:rPr lang="cs-CZ" sz="2200" b="1" dirty="0">
                <a:solidFill>
                  <a:srgbClr val="FF0080"/>
                </a:solidFill>
              </a:rPr>
              <a:t>s Japonskem na Dálném východě pokračuje</a:t>
            </a:r>
          </a:p>
          <a:p>
            <a:r>
              <a:rPr lang="cs-CZ" sz="2200" dirty="0">
                <a:solidFill>
                  <a:schemeClr val="bg1"/>
                </a:solidFill>
              </a:rPr>
              <a:t>USA žádají SSSR o pomoc - vstřícnost vůči sovětským požadavkům</a:t>
            </a:r>
          </a:p>
          <a:p>
            <a:r>
              <a:rPr lang="cs-CZ" sz="2200" dirty="0">
                <a:solidFill>
                  <a:schemeClr val="bg1"/>
                </a:solidFill>
              </a:rPr>
              <a:t>6. srpna byla svržena atomová bomba na </a:t>
            </a:r>
            <a:r>
              <a:rPr lang="cs-CZ" sz="2200" b="1" dirty="0">
                <a:solidFill>
                  <a:srgbClr val="FF0080"/>
                </a:solidFill>
              </a:rPr>
              <a:t>Hirošimu</a:t>
            </a:r>
          </a:p>
        </p:txBody>
      </p:sp>
      <p:pic>
        <p:nvPicPr>
          <p:cNvPr id="6" name="Picture 5"/>
          <p:cNvPicPr>
            <a:picLocks noChangeAspect="1"/>
          </p:cNvPicPr>
          <p:nvPr/>
        </p:nvPicPr>
        <p:blipFill>
          <a:blip r:embed="rId2"/>
          <a:stretch>
            <a:fillRect/>
          </a:stretch>
        </p:blipFill>
        <p:spPr>
          <a:xfrm>
            <a:off x="306191" y="2714604"/>
            <a:ext cx="3159807" cy="3725835"/>
          </a:xfrm>
          <a:prstGeom prst="rect">
            <a:avLst/>
          </a:prstGeom>
        </p:spPr>
      </p:pic>
      <p:pic>
        <p:nvPicPr>
          <p:cNvPr id="7" name="Picture 6"/>
          <p:cNvPicPr>
            <a:picLocks noChangeAspect="1"/>
          </p:cNvPicPr>
          <p:nvPr/>
        </p:nvPicPr>
        <p:blipFill>
          <a:blip r:embed="rId3"/>
          <a:stretch>
            <a:fillRect/>
          </a:stretch>
        </p:blipFill>
        <p:spPr>
          <a:xfrm>
            <a:off x="3710680" y="2714604"/>
            <a:ext cx="4967780" cy="3725835"/>
          </a:xfrm>
          <a:prstGeom prst="rect">
            <a:avLst/>
          </a:prstGeom>
        </p:spPr>
      </p:pic>
    </p:spTree>
    <p:extLst>
      <p:ext uri="{BB962C8B-B14F-4D97-AF65-F5344CB8AC3E}">
        <p14:creationId xmlns:p14="http://schemas.microsoft.com/office/powerpoint/2010/main" val="384529722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92" y="2165652"/>
            <a:ext cx="3899574" cy="3095881"/>
          </a:xfrm>
          <a:prstGeom prst="rect">
            <a:avLst/>
          </a:prstGeom>
        </p:spPr>
      </p:pic>
      <p:pic>
        <p:nvPicPr>
          <p:cNvPr id="3" name="Picture 2"/>
          <p:cNvPicPr>
            <a:picLocks noChangeAspect="1"/>
          </p:cNvPicPr>
          <p:nvPr/>
        </p:nvPicPr>
        <p:blipFill>
          <a:blip r:embed="rId3"/>
          <a:stretch>
            <a:fillRect/>
          </a:stretch>
        </p:blipFill>
        <p:spPr>
          <a:xfrm>
            <a:off x="4136571" y="2165653"/>
            <a:ext cx="5007429" cy="3095880"/>
          </a:xfrm>
          <a:prstGeom prst="rect">
            <a:avLst/>
          </a:prstGeom>
        </p:spPr>
      </p:pic>
      <p:sp>
        <p:nvSpPr>
          <p:cNvPr id="4" name="Rectangle 3"/>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1949</a:t>
            </a:r>
            <a:endParaRPr lang="en-US" sz="4000" dirty="0">
              <a:solidFill>
                <a:schemeClr val="bg1">
                  <a:lumMod val="50000"/>
                </a:schemeClr>
              </a:solidFill>
              <a:latin typeface="Arial Black"/>
              <a:cs typeface="Arial Black"/>
            </a:endParaRPr>
          </a:p>
        </p:txBody>
      </p:sp>
      <p:sp>
        <p:nvSpPr>
          <p:cNvPr id="5" name="Oval 4"/>
          <p:cNvSpPr/>
          <p:nvPr/>
        </p:nvSpPr>
        <p:spPr>
          <a:xfrm>
            <a:off x="1484548" y="337037"/>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49718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1949</a:t>
            </a:r>
            <a:endParaRPr lang="en-US" sz="4000" dirty="0">
              <a:solidFill>
                <a:schemeClr val="bg1">
                  <a:lumMod val="50000"/>
                </a:schemeClr>
              </a:solidFill>
              <a:latin typeface="Arial Black"/>
              <a:cs typeface="Arial Black"/>
            </a:endParaRPr>
          </a:p>
        </p:txBody>
      </p:sp>
      <p:sp>
        <p:nvSpPr>
          <p:cNvPr id="3" name="Oval 2"/>
          <p:cNvSpPr/>
          <p:nvPr/>
        </p:nvSpPr>
        <p:spPr>
          <a:xfrm>
            <a:off x="1114953" y="337037"/>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4"/>
          <p:cNvSpPr>
            <a:spLocks noChangeArrowheads="1"/>
          </p:cNvSpPr>
          <p:nvPr/>
        </p:nvSpPr>
        <p:spPr bwMode="auto">
          <a:xfrm>
            <a:off x="234950" y="1432343"/>
            <a:ext cx="381386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cs-CZ" sz="3000" dirty="0" smtClean="0">
                <a:solidFill>
                  <a:schemeClr val="bg1"/>
                </a:solidFill>
                <a:latin typeface="Arial Black" charset="0"/>
              </a:rPr>
              <a:t>VÝCHODNÍ BLOK </a:t>
            </a:r>
            <a:endParaRPr lang="cs-CZ" sz="3000" dirty="0">
              <a:solidFill>
                <a:schemeClr val="bg1"/>
              </a:solidFill>
              <a:latin typeface="Arial Black" charset="0"/>
            </a:endParaRPr>
          </a:p>
        </p:txBody>
      </p:sp>
      <p:sp>
        <p:nvSpPr>
          <p:cNvPr id="5" name="Rectangle 4"/>
          <p:cNvSpPr/>
          <p:nvPr/>
        </p:nvSpPr>
        <p:spPr>
          <a:xfrm>
            <a:off x="234950" y="2052565"/>
            <a:ext cx="8655050" cy="1107996"/>
          </a:xfrm>
          <a:prstGeom prst="rect">
            <a:avLst/>
          </a:prstGeom>
        </p:spPr>
        <p:txBody>
          <a:bodyPr wrap="square">
            <a:spAutoFit/>
          </a:bodyPr>
          <a:lstStyle/>
          <a:p>
            <a:r>
              <a:rPr lang="cs-CZ" sz="2200" dirty="0">
                <a:solidFill>
                  <a:srgbClr val="FFFFFF"/>
                </a:solidFill>
              </a:rPr>
              <a:t>založení </a:t>
            </a:r>
            <a:r>
              <a:rPr lang="cs-CZ" sz="2200" b="1" dirty="0">
                <a:solidFill>
                  <a:srgbClr val="FF0080"/>
                </a:solidFill>
              </a:rPr>
              <a:t>Rady vzájemné hospodářské pomoci, RVHP</a:t>
            </a:r>
          </a:p>
          <a:p>
            <a:r>
              <a:rPr lang="cs-CZ" sz="2200" dirty="0">
                <a:solidFill>
                  <a:srgbClr val="FFFFFF"/>
                </a:solidFill>
              </a:rPr>
              <a:t>Bulharsko, Československo, Maďarsko, Polsko, Rumunsko a SSSR</a:t>
            </a:r>
          </a:p>
          <a:p>
            <a:r>
              <a:rPr lang="cs-CZ" sz="2200" dirty="0">
                <a:solidFill>
                  <a:srgbClr val="FFFFFF"/>
                </a:solidFill>
              </a:rPr>
              <a:t>cíl prohloubení ekonomických vazeb a hospodářská spolupráce</a:t>
            </a:r>
            <a:endParaRPr lang="cs-CZ" sz="2200" dirty="0">
              <a:solidFill>
                <a:schemeClr val="bg1"/>
              </a:solidFill>
            </a:endParaRPr>
          </a:p>
        </p:txBody>
      </p:sp>
      <p:pic>
        <p:nvPicPr>
          <p:cNvPr id="6" name="Picture 5"/>
          <p:cNvPicPr>
            <a:picLocks noChangeAspect="1"/>
          </p:cNvPicPr>
          <p:nvPr/>
        </p:nvPicPr>
        <p:blipFill>
          <a:blip r:embed="rId2"/>
          <a:stretch>
            <a:fillRect/>
          </a:stretch>
        </p:blipFill>
        <p:spPr>
          <a:xfrm>
            <a:off x="7603271" y="1362226"/>
            <a:ext cx="1400620" cy="935869"/>
          </a:xfrm>
          <a:prstGeom prst="rect">
            <a:avLst/>
          </a:prstGeom>
        </p:spPr>
      </p:pic>
      <p:pic>
        <p:nvPicPr>
          <p:cNvPr id="9" name="Picture 8"/>
          <p:cNvPicPr>
            <a:picLocks noChangeAspect="1"/>
          </p:cNvPicPr>
          <p:nvPr/>
        </p:nvPicPr>
        <p:blipFill>
          <a:blip r:embed="rId3"/>
          <a:stretch>
            <a:fillRect/>
          </a:stretch>
        </p:blipFill>
        <p:spPr>
          <a:xfrm>
            <a:off x="730854" y="3299581"/>
            <a:ext cx="7368321" cy="3031538"/>
          </a:xfrm>
          <a:prstGeom prst="rect">
            <a:avLst/>
          </a:prstGeom>
        </p:spPr>
      </p:pic>
    </p:spTree>
    <p:extLst>
      <p:ext uri="{BB962C8B-B14F-4D97-AF65-F5344CB8AC3E}">
        <p14:creationId xmlns:p14="http://schemas.microsoft.com/office/powerpoint/2010/main" val="13927756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1949</a:t>
            </a:r>
            <a:endParaRPr lang="en-US" sz="4000" dirty="0">
              <a:solidFill>
                <a:schemeClr val="bg1">
                  <a:lumMod val="50000"/>
                </a:schemeClr>
              </a:solidFill>
              <a:latin typeface="Arial Black"/>
              <a:cs typeface="Arial Black"/>
            </a:endParaRPr>
          </a:p>
        </p:txBody>
      </p:sp>
      <p:sp>
        <p:nvSpPr>
          <p:cNvPr id="3" name="Oval 2"/>
          <p:cNvSpPr/>
          <p:nvPr/>
        </p:nvSpPr>
        <p:spPr>
          <a:xfrm>
            <a:off x="1042382" y="443672"/>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4"/>
          <p:cNvSpPr>
            <a:spLocks noChangeArrowheads="1"/>
          </p:cNvSpPr>
          <p:nvPr/>
        </p:nvSpPr>
        <p:spPr bwMode="auto">
          <a:xfrm>
            <a:off x="234950" y="1432343"/>
            <a:ext cx="658346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cs-CZ" sz="3000" dirty="0">
                <a:solidFill>
                  <a:schemeClr val="bg1"/>
                </a:solidFill>
                <a:latin typeface="Arial Black" charset="0"/>
              </a:rPr>
              <a:t>Sovětsko-jugoslávská </a:t>
            </a:r>
            <a:r>
              <a:rPr lang="cs-CZ" sz="3000" dirty="0" smtClean="0">
                <a:solidFill>
                  <a:schemeClr val="bg1"/>
                </a:solidFill>
                <a:latin typeface="Arial Black" charset="0"/>
              </a:rPr>
              <a:t>roztržka</a:t>
            </a:r>
            <a:endParaRPr lang="cs-CZ" sz="3000" dirty="0">
              <a:solidFill>
                <a:schemeClr val="bg1"/>
              </a:solidFill>
              <a:latin typeface="Arial Black" charset="0"/>
            </a:endParaRPr>
          </a:p>
        </p:txBody>
      </p:sp>
      <p:sp>
        <p:nvSpPr>
          <p:cNvPr id="5" name="Rectangle 4"/>
          <p:cNvSpPr/>
          <p:nvPr/>
        </p:nvSpPr>
        <p:spPr>
          <a:xfrm>
            <a:off x="234950" y="2052565"/>
            <a:ext cx="8655050" cy="2123658"/>
          </a:xfrm>
          <a:prstGeom prst="rect">
            <a:avLst/>
          </a:prstGeom>
        </p:spPr>
        <p:txBody>
          <a:bodyPr wrap="square">
            <a:spAutoFit/>
          </a:bodyPr>
          <a:lstStyle/>
          <a:p>
            <a:r>
              <a:rPr lang="cs-CZ" sz="2200" b="1" dirty="0" smtClean="0">
                <a:solidFill>
                  <a:srgbClr val="FF0080"/>
                </a:solidFill>
              </a:rPr>
              <a:t>první krize </a:t>
            </a:r>
            <a:r>
              <a:rPr lang="cs-CZ" sz="2200" b="1" dirty="0">
                <a:solidFill>
                  <a:srgbClr val="FF0080"/>
                </a:solidFill>
              </a:rPr>
              <a:t>ve východním bloku </a:t>
            </a:r>
          </a:p>
          <a:p>
            <a:r>
              <a:rPr lang="cs-CZ" sz="2200" dirty="0">
                <a:solidFill>
                  <a:srgbClr val="FFFFFF"/>
                </a:solidFill>
              </a:rPr>
              <a:t>Tito usiloval o </a:t>
            </a:r>
            <a:r>
              <a:rPr lang="cs-CZ" sz="2200" b="1" dirty="0">
                <a:solidFill>
                  <a:srgbClr val="FF0080"/>
                </a:solidFill>
              </a:rPr>
              <a:t>nezávislost</a:t>
            </a:r>
            <a:r>
              <a:rPr lang="cs-CZ" sz="2200" dirty="0">
                <a:solidFill>
                  <a:srgbClr val="FFFFFF"/>
                </a:solidFill>
              </a:rPr>
              <a:t> na Moskvě</a:t>
            </a:r>
          </a:p>
          <a:p>
            <a:endParaRPr lang="cs-CZ" sz="2200" dirty="0" smtClean="0">
              <a:solidFill>
                <a:srgbClr val="FFFFFF"/>
              </a:solidFill>
            </a:endParaRPr>
          </a:p>
          <a:p>
            <a:r>
              <a:rPr lang="cs-CZ" sz="2200" dirty="0" smtClean="0">
                <a:solidFill>
                  <a:srgbClr val="FFFFFF"/>
                </a:solidFill>
              </a:rPr>
              <a:t>zpřetrhání </a:t>
            </a:r>
            <a:r>
              <a:rPr lang="cs-CZ" sz="2200" dirty="0">
                <a:solidFill>
                  <a:srgbClr val="FFFFFF"/>
                </a:solidFill>
              </a:rPr>
              <a:t>vztahů </a:t>
            </a:r>
          </a:p>
          <a:p>
            <a:r>
              <a:rPr lang="cs-CZ" sz="2200" dirty="0">
                <a:solidFill>
                  <a:srgbClr val="FFFFFF"/>
                </a:solidFill>
              </a:rPr>
              <a:t>Tito „fašista“ a „krvavý pes</a:t>
            </a:r>
            <a:r>
              <a:rPr lang="cs-CZ" sz="2200" dirty="0" smtClean="0">
                <a:solidFill>
                  <a:srgbClr val="FFFFFF"/>
                </a:solidFill>
              </a:rPr>
              <a:t>“ </a:t>
            </a:r>
            <a:endParaRPr lang="cs-CZ" sz="2200" dirty="0">
              <a:solidFill>
                <a:srgbClr val="FFFFFF"/>
              </a:solidFill>
            </a:endParaRPr>
          </a:p>
          <a:p>
            <a:r>
              <a:rPr lang="cs-CZ" sz="2200" dirty="0">
                <a:solidFill>
                  <a:srgbClr val="FFFFFF"/>
                </a:solidFill>
              </a:rPr>
              <a:t>trvá až do roku 1956</a:t>
            </a:r>
            <a:endParaRPr lang="cs-CZ" sz="2200" dirty="0">
              <a:solidFill>
                <a:schemeClr val="bg1"/>
              </a:solidFill>
            </a:endParaRPr>
          </a:p>
        </p:txBody>
      </p:sp>
      <p:pic>
        <p:nvPicPr>
          <p:cNvPr id="6" name="Picture 5"/>
          <p:cNvPicPr>
            <a:picLocks noChangeAspect="1"/>
          </p:cNvPicPr>
          <p:nvPr/>
        </p:nvPicPr>
        <p:blipFill>
          <a:blip r:embed="rId2"/>
          <a:stretch>
            <a:fillRect/>
          </a:stretch>
        </p:blipFill>
        <p:spPr>
          <a:xfrm>
            <a:off x="4016817" y="2973576"/>
            <a:ext cx="4752231" cy="3690899"/>
          </a:xfrm>
          <a:prstGeom prst="rect">
            <a:avLst/>
          </a:prstGeom>
        </p:spPr>
      </p:pic>
      <p:cxnSp>
        <p:nvCxnSpPr>
          <p:cNvPr id="8" name="Straight Connector 7"/>
          <p:cNvCxnSpPr/>
          <p:nvPr/>
        </p:nvCxnSpPr>
        <p:spPr>
          <a:xfrm flipV="1">
            <a:off x="3338286" y="2818191"/>
            <a:ext cx="5636381" cy="3314095"/>
          </a:xfrm>
          <a:prstGeom prst="line">
            <a:avLst/>
          </a:prstGeom>
          <a:ln w="76200" cmpd="sng">
            <a:solidFill>
              <a:srgbClr val="FF008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689775" y="3476170"/>
            <a:ext cx="3829353" cy="2801258"/>
          </a:xfrm>
          <a:prstGeom prst="line">
            <a:avLst/>
          </a:prstGeom>
          <a:ln w="76200" cmpd="sng">
            <a:solidFill>
              <a:srgbClr val="FF008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956168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054477" y="337037"/>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1949</a:t>
            </a:r>
            <a:endParaRPr lang="en-US" sz="4000" dirty="0">
              <a:solidFill>
                <a:schemeClr val="bg1">
                  <a:lumMod val="50000"/>
                </a:schemeClr>
              </a:solidFill>
              <a:latin typeface="Arial Black"/>
              <a:cs typeface="Arial Black"/>
            </a:endParaRPr>
          </a:p>
        </p:txBody>
      </p:sp>
      <p:sp>
        <p:nvSpPr>
          <p:cNvPr id="4" name="Rectangle 3"/>
          <p:cNvSpPr/>
          <p:nvPr/>
        </p:nvSpPr>
        <p:spPr>
          <a:xfrm>
            <a:off x="234950" y="2052565"/>
            <a:ext cx="8655050" cy="3477875"/>
          </a:xfrm>
          <a:prstGeom prst="rect">
            <a:avLst/>
          </a:prstGeom>
        </p:spPr>
        <p:txBody>
          <a:bodyPr wrap="square">
            <a:spAutoFit/>
          </a:bodyPr>
          <a:lstStyle/>
          <a:p>
            <a:r>
              <a:rPr lang="cs-CZ" sz="2200" dirty="0">
                <a:solidFill>
                  <a:schemeClr val="bg1"/>
                </a:solidFill>
              </a:rPr>
              <a:t>Stalin se obává dalšího oslabení </a:t>
            </a:r>
          </a:p>
          <a:p>
            <a:r>
              <a:rPr lang="cs-CZ" sz="2200" dirty="0">
                <a:solidFill>
                  <a:schemeClr val="bg1"/>
                </a:solidFill>
              </a:rPr>
              <a:t>obavy z nezávislého rozhodování vůdců zemí východního bloku </a:t>
            </a:r>
          </a:p>
          <a:p>
            <a:endParaRPr lang="cs-CZ" sz="2200" dirty="0" smtClean="0">
              <a:solidFill>
                <a:schemeClr val="bg1"/>
              </a:solidFill>
            </a:endParaRPr>
          </a:p>
          <a:p>
            <a:r>
              <a:rPr lang="cs-CZ" sz="2200" b="1" dirty="0" smtClean="0">
                <a:solidFill>
                  <a:srgbClr val="FF0080"/>
                </a:solidFill>
              </a:rPr>
              <a:t>preventivní </a:t>
            </a:r>
            <a:r>
              <a:rPr lang="cs-CZ" sz="2200" b="1" dirty="0">
                <a:solidFill>
                  <a:srgbClr val="FF0080"/>
                </a:solidFill>
              </a:rPr>
              <a:t>čistky v komunistických zemích </a:t>
            </a:r>
          </a:p>
          <a:p>
            <a:endParaRPr lang="cs-CZ" sz="2200" b="1" dirty="0" smtClean="0">
              <a:solidFill>
                <a:srgbClr val="FF0080"/>
              </a:solidFill>
            </a:endParaRPr>
          </a:p>
          <a:p>
            <a:r>
              <a:rPr lang="cs-CZ" sz="2200" b="1" dirty="0" smtClean="0">
                <a:solidFill>
                  <a:srgbClr val="FF0080"/>
                </a:solidFill>
              </a:rPr>
              <a:t>Maďarsko</a:t>
            </a:r>
            <a:r>
              <a:rPr lang="cs-CZ" sz="2200" dirty="0" smtClean="0">
                <a:solidFill>
                  <a:schemeClr val="bg1"/>
                </a:solidFill>
              </a:rPr>
              <a:t> </a:t>
            </a:r>
            <a:r>
              <a:rPr lang="cs-CZ" sz="2200" dirty="0">
                <a:solidFill>
                  <a:schemeClr val="bg1"/>
                </a:solidFill>
              </a:rPr>
              <a:t>- zatčen ministr zahraničních věcí </a:t>
            </a:r>
            <a:r>
              <a:rPr lang="cs-CZ" sz="2200" dirty="0" err="1">
                <a:solidFill>
                  <a:schemeClr val="bg1"/>
                </a:solidFill>
              </a:rPr>
              <a:t>Lászslo</a:t>
            </a:r>
            <a:r>
              <a:rPr lang="cs-CZ" sz="2200" dirty="0">
                <a:solidFill>
                  <a:schemeClr val="bg1"/>
                </a:solidFill>
              </a:rPr>
              <a:t> </a:t>
            </a:r>
            <a:r>
              <a:rPr lang="cs-CZ" sz="2200" dirty="0" err="1">
                <a:solidFill>
                  <a:schemeClr val="bg1"/>
                </a:solidFill>
              </a:rPr>
              <a:t>Rajk</a:t>
            </a:r>
            <a:endParaRPr lang="cs-CZ" sz="2200" dirty="0">
              <a:solidFill>
                <a:schemeClr val="bg1"/>
              </a:solidFill>
            </a:endParaRPr>
          </a:p>
          <a:p>
            <a:r>
              <a:rPr lang="cs-CZ" sz="2200" dirty="0">
                <a:solidFill>
                  <a:schemeClr val="bg1"/>
                </a:solidFill>
              </a:rPr>
              <a:t>obviněn ze spolupráce s americkými imperialisty a </a:t>
            </a:r>
            <a:r>
              <a:rPr lang="cs-CZ" sz="2200" dirty="0" err="1">
                <a:solidFill>
                  <a:schemeClr val="bg1"/>
                </a:solidFill>
              </a:rPr>
              <a:t>titovskými</a:t>
            </a:r>
            <a:r>
              <a:rPr lang="cs-CZ" sz="2200" dirty="0">
                <a:solidFill>
                  <a:schemeClr val="bg1"/>
                </a:solidFill>
              </a:rPr>
              <a:t> zrádci </a:t>
            </a:r>
            <a:endParaRPr lang="cs-CZ" sz="2200" dirty="0" smtClean="0">
              <a:solidFill>
                <a:schemeClr val="bg1"/>
              </a:solidFill>
            </a:endParaRPr>
          </a:p>
          <a:p>
            <a:r>
              <a:rPr lang="cs-CZ" sz="2200" dirty="0" smtClean="0">
                <a:solidFill>
                  <a:schemeClr val="bg1"/>
                </a:solidFill>
              </a:rPr>
              <a:t>a </a:t>
            </a:r>
            <a:r>
              <a:rPr lang="cs-CZ" sz="2200" dirty="0">
                <a:solidFill>
                  <a:schemeClr val="bg1"/>
                </a:solidFill>
              </a:rPr>
              <a:t>z přípravy převratu a odsouzen k </a:t>
            </a:r>
            <a:r>
              <a:rPr lang="cs-CZ" sz="2200" dirty="0" smtClean="0">
                <a:solidFill>
                  <a:schemeClr val="bg1"/>
                </a:solidFill>
              </a:rPr>
              <a:t>smrti...</a:t>
            </a:r>
          </a:p>
          <a:p>
            <a:endParaRPr lang="cs-CZ" sz="2200" dirty="0">
              <a:solidFill>
                <a:schemeClr val="bg1"/>
              </a:solidFill>
            </a:endParaRPr>
          </a:p>
          <a:p>
            <a:r>
              <a:rPr lang="cs-CZ" sz="2200" i="1" dirty="0">
                <a:solidFill>
                  <a:schemeClr val="bg1"/>
                </a:solidFill>
              </a:rPr>
              <a:t>„revoluce požírá vlastní děti“ </a:t>
            </a:r>
          </a:p>
        </p:txBody>
      </p:sp>
      <p:sp>
        <p:nvSpPr>
          <p:cNvPr id="5" name="Rectangle 4"/>
          <p:cNvSpPr>
            <a:spLocks noChangeArrowheads="1"/>
          </p:cNvSpPr>
          <p:nvPr/>
        </p:nvSpPr>
        <p:spPr bwMode="auto">
          <a:xfrm>
            <a:off x="234950" y="1432343"/>
            <a:ext cx="423365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cs-CZ" sz="3000" dirty="0">
                <a:solidFill>
                  <a:schemeClr val="bg1"/>
                </a:solidFill>
                <a:latin typeface="Arial Black" charset="0"/>
              </a:rPr>
              <a:t>B</a:t>
            </a:r>
            <a:r>
              <a:rPr lang="cs-CZ" sz="3000" dirty="0" smtClean="0">
                <a:solidFill>
                  <a:schemeClr val="bg1"/>
                </a:solidFill>
                <a:latin typeface="Arial Black" charset="0"/>
              </a:rPr>
              <a:t>oj </a:t>
            </a:r>
            <a:r>
              <a:rPr lang="cs-CZ" sz="3000" dirty="0">
                <a:solidFill>
                  <a:schemeClr val="bg1"/>
                </a:solidFill>
                <a:latin typeface="Arial Black" charset="0"/>
              </a:rPr>
              <a:t>proti </a:t>
            </a:r>
            <a:r>
              <a:rPr lang="cs-CZ" sz="3000" dirty="0" smtClean="0">
                <a:solidFill>
                  <a:srgbClr val="FF0080"/>
                </a:solidFill>
                <a:latin typeface="Arial Black" charset="0"/>
              </a:rPr>
              <a:t>„</a:t>
            </a:r>
            <a:r>
              <a:rPr lang="cs-CZ" sz="3000" dirty="0" err="1" smtClean="0">
                <a:solidFill>
                  <a:srgbClr val="FF0080"/>
                </a:solidFill>
                <a:latin typeface="Arial Black" charset="0"/>
              </a:rPr>
              <a:t>titoismu</a:t>
            </a:r>
            <a:r>
              <a:rPr lang="cs-CZ" sz="3000" dirty="0" smtClean="0">
                <a:solidFill>
                  <a:srgbClr val="FF0080"/>
                </a:solidFill>
                <a:latin typeface="Arial Black" charset="0"/>
              </a:rPr>
              <a:t>“</a:t>
            </a:r>
            <a:endParaRPr lang="cs-CZ" sz="3000" dirty="0">
              <a:solidFill>
                <a:srgbClr val="FF0080"/>
              </a:solidFill>
              <a:latin typeface="Arial Black" charset="0"/>
            </a:endParaRPr>
          </a:p>
        </p:txBody>
      </p:sp>
      <p:pic>
        <p:nvPicPr>
          <p:cNvPr id="6" name="Picture 5" descr="P6260048"/>
          <p:cNvPicPr>
            <a:picLocks noChangeAspect="1" noChangeArrowheads="1"/>
          </p:cNvPicPr>
          <p:nvPr/>
        </p:nvPicPr>
        <p:blipFill rotWithShape="1">
          <a:blip r:embed="rId2">
            <a:lum bright="6000" contrast="18000"/>
            <a:extLst>
              <a:ext uri="{28A0092B-C50C-407E-A947-70E740481C1C}">
                <a14:useLocalDpi xmlns:a14="http://schemas.microsoft.com/office/drawing/2010/main" val="0"/>
              </a:ext>
            </a:extLst>
          </a:blip>
          <a:srcRect l="9270" t="17478" r="7391" b="44440"/>
          <a:stretch/>
        </p:blipFill>
        <p:spPr>
          <a:xfrm>
            <a:off x="5371339" y="4689128"/>
            <a:ext cx="3179994" cy="201346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227687941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054477" y="337037"/>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a:t>
            </a:r>
            <a:r>
              <a:rPr lang="cs-CZ" sz="4000" dirty="0" smtClean="0">
                <a:solidFill>
                  <a:schemeClr val="bg1">
                    <a:lumMod val="50000"/>
                  </a:schemeClr>
                </a:solidFill>
                <a:latin typeface="Arial Black"/>
                <a:cs typeface="Arial Black"/>
              </a:rPr>
              <a:t>9</a:t>
            </a:r>
            <a:endParaRPr lang="en-US" sz="4000" dirty="0">
              <a:solidFill>
                <a:schemeClr val="bg1">
                  <a:lumMod val="50000"/>
                </a:schemeClr>
              </a:solidFill>
              <a:latin typeface="Arial Black"/>
              <a:cs typeface="Arial Black"/>
            </a:endParaRPr>
          </a:p>
        </p:txBody>
      </p:sp>
      <p:sp>
        <p:nvSpPr>
          <p:cNvPr id="4" name="Rectangle 3"/>
          <p:cNvSpPr>
            <a:spLocks noChangeArrowheads="1"/>
          </p:cNvSpPr>
          <p:nvPr/>
        </p:nvSpPr>
        <p:spPr bwMode="auto">
          <a:xfrm>
            <a:off x="891526" y="3673961"/>
            <a:ext cx="3604923"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cs-CZ" sz="2200" b="0" dirty="0" smtClean="0">
                <a:solidFill>
                  <a:schemeClr val="bg1"/>
                </a:solidFill>
                <a:latin typeface="Arial Black" charset="0"/>
              </a:rPr>
              <a:t>7. 9. 1949</a:t>
            </a:r>
            <a:endParaRPr lang="cs-CZ" sz="2200" b="0" dirty="0">
              <a:solidFill>
                <a:schemeClr val="bg1"/>
              </a:solidFill>
              <a:latin typeface="Arial Black" charset="0"/>
            </a:endParaRPr>
          </a:p>
          <a:p>
            <a:r>
              <a:rPr lang="cs-CZ" sz="2200" b="0" dirty="0">
                <a:solidFill>
                  <a:schemeClr val="bg1"/>
                </a:solidFill>
              </a:rPr>
              <a:t>deklarace nového státu </a:t>
            </a:r>
          </a:p>
          <a:p>
            <a:r>
              <a:rPr lang="cs-CZ" sz="2200" b="0" dirty="0">
                <a:solidFill>
                  <a:srgbClr val="FF0080"/>
                </a:solidFill>
                <a:latin typeface="Arial Black" charset="0"/>
              </a:rPr>
              <a:t>SPOLKOVÁ REPUBLIKA </a:t>
            </a:r>
            <a:endParaRPr lang="cs-CZ" sz="2200" b="0" dirty="0" smtClean="0">
              <a:solidFill>
                <a:srgbClr val="FF0080"/>
              </a:solidFill>
              <a:latin typeface="Arial Black" charset="0"/>
            </a:endParaRPr>
          </a:p>
          <a:p>
            <a:r>
              <a:rPr lang="cs-CZ" sz="2200" b="0" dirty="0" smtClean="0">
                <a:solidFill>
                  <a:srgbClr val="FF0080"/>
                </a:solidFill>
                <a:latin typeface="Arial Black" charset="0"/>
              </a:rPr>
              <a:t>NĚMECKO</a:t>
            </a:r>
            <a:endParaRPr lang="cs-CZ" sz="2200" b="0" dirty="0">
              <a:solidFill>
                <a:srgbClr val="FF0080"/>
              </a:solidFill>
              <a:latin typeface="Arial Black" charset="0"/>
            </a:endParaRPr>
          </a:p>
          <a:p>
            <a:r>
              <a:rPr lang="cs-CZ" sz="2200" b="0" dirty="0">
                <a:solidFill>
                  <a:schemeClr val="bg1"/>
                </a:solidFill>
              </a:rPr>
              <a:t>hl. město Bonn</a:t>
            </a:r>
          </a:p>
          <a:p>
            <a:r>
              <a:rPr lang="cs-CZ" altLang="zh-CN" sz="2200" b="0" dirty="0">
                <a:solidFill>
                  <a:schemeClr val="bg1"/>
                </a:solidFill>
                <a:latin typeface="Arial Black" charset="0"/>
              </a:rPr>
              <a:t>K. </a:t>
            </a:r>
            <a:r>
              <a:rPr lang="cs-CZ" altLang="zh-CN" sz="2200" b="0" dirty="0" err="1">
                <a:solidFill>
                  <a:schemeClr val="bg1"/>
                </a:solidFill>
                <a:latin typeface="Arial Black" charset="0"/>
              </a:rPr>
              <a:t>Adenauer</a:t>
            </a:r>
            <a:r>
              <a:rPr lang="cs-CZ" altLang="zh-CN" sz="2200" b="0" dirty="0">
                <a:solidFill>
                  <a:schemeClr val="bg1"/>
                </a:solidFill>
              </a:rPr>
              <a:t> </a:t>
            </a:r>
            <a:endParaRPr lang="cs-CZ" sz="2200" b="0" dirty="0">
              <a:solidFill>
                <a:schemeClr val="bg1"/>
              </a:solidFill>
            </a:endParaRPr>
          </a:p>
        </p:txBody>
      </p:sp>
      <p:pic>
        <p:nvPicPr>
          <p:cNvPr id="5" name="Picture 5" descr="Soubor:Flag of East Germany.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4594" y="3006531"/>
            <a:ext cx="2225675" cy="133485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6" name="Picture 6" descr="Image:Flag of Germany.sv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526" y="2168072"/>
            <a:ext cx="2225675" cy="133508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468313" y="1413257"/>
            <a:ext cx="494389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cs-CZ" sz="3000" dirty="0" smtClean="0">
                <a:solidFill>
                  <a:schemeClr val="bg1"/>
                </a:solidFill>
                <a:latin typeface="Arial Black" charset="0"/>
              </a:rPr>
              <a:t>ROZDĚLENÍ NĚMECKA</a:t>
            </a:r>
            <a:endParaRPr lang="cs-CZ" sz="3000" dirty="0">
              <a:solidFill>
                <a:srgbClr val="FF0080"/>
              </a:solidFill>
              <a:latin typeface="Arial Black" charset="0"/>
            </a:endParaRPr>
          </a:p>
        </p:txBody>
      </p:sp>
      <p:sp>
        <p:nvSpPr>
          <p:cNvPr id="8" name="Obdélník 7"/>
          <p:cNvSpPr/>
          <p:nvPr/>
        </p:nvSpPr>
        <p:spPr>
          <a:xfrm>
            <a:off x="5244594" y="4540378"/>
            <a:ext cx="3123029" cy="2123658"/>
          </a:xfrm>
          <a:prstGeom prst="rect">
            <a:avLst/>
          </a:prstGeom>
        </p:spPr>
        <p:txBody>
          <a:bodyPr wrap="square">
            <a:spAutoFit/>
          </a:bodyPr>
          <a:lstStyle/>
          <a:p>
            <a:r>
              <a:rPr lang="cs-CZ" sz="2200" dirty="0" smtClean="0">
                <a:solidFill>
                  <a:schemeClr val="bg1"/>
                </a:solidFill>
              </a:rPr>
              <a:t>odpověď Moskvy</a:t>
            </a:r>
          </a:p>
          <a:p>
            <a:r>
              <a:rPr lang="cs-CZ" sz="2200" dirty="0" smtClean="0">
                <a:solidFill>
                  <a:schemeClr val="bg1"/>
                </a:solidFill>
                <a:latin typeface="Arial Black" charset="0"/>
              </a:rPr>
              <a:t>7. 10. 1949</a:t>
            </a:r>
          </a:p>
          <a:p>
            <a:r>
              <a:rPr lang="cs-CZ" sz="2200" dirty="0" smtClean="0">
                <a:solidFill>
                  <a:schemeClr val="bg1"/>
                </a:solidFill>
              </a:rPr>
              <a:t>vznik </a:t>
            </a:r>
          </a:p>
          <a:p>
            <a:r>
              <a:rPr lang="cs-CZ" sz="2200" dirty="0" smtClean="0">
                <a:solidFill>
                  <a:srgbClr val="FF0080"/>
                </a:solidFill>
                <a:latin typeface="Arial Black" charset="0"/>
              </a:rPr>
              <a:t>NĚMECKÉ </a:t>
            </a:r>
          </a:p>
          <a:p>
            <a:r>
              <a:rPr lang="cs-CZ" sz="2200" dirty="0" smtClean="0">
                <a:solidFill>
                  <a:srgbClr val="FF0080"/>
                </a:solidFill>
                <a:latin typeface="Arial Black" charset="0"/>
              </a:rPr>
              <a:t>DEMOKRATICKÉ REPUBLIKY</a:t>
            </a:r>
            <a:endParaRPr lang="cs-CZ" sz="2200" dirty="0">
              <a:solidFill>
                <a:srgbClr val="FF0080"/>
              </a:solidFill>
              <a:latin typeface="Arial Black" charset="0"/>
            </a:endParaRPr>
          </a:p>
        </p:txBody>
      </p:sp>
    </p:spTree>
    <p:extLst>
      <p:ext uri="{BB962C8B-B14F-4D97-AF65-F5344CB8AC3E}">
        <p14:creationId xmlns:p14="http://schemas.microsoft.com/office/powerpoint/2010/main" val="22768794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3081" y="246253"/>
            <a:ext cx="1667599" cy="707886"/>
          </a:xfrm>
          <a:prstGeom prst="rect">
            <a:avLst/>
          </a:prstGeom>
        </p:spPr>
        <p:txBody>
          <a:bodyPr wrap="square">
            <a:spAutoFit/>
          </a:bodyPr>
          <a:lstStyle/>
          <a:p>
            <a:r>
              <a:rPr lang="en-US" sz="4000" dirty="0" smtClean="0">
                <a:solidFill>
                  <a:schemeClr val="bg1">
                    <a:lumMod val="50000"/>
                  </a:schemeClr>
                </a:solidFill>
                <a:latin typeface="Arial Black"/>
                <a:cs typeface="Arial Black"/>
              </a:rPr>
              <a:t>1945</a:t>
            </a:r>
            <a:endParaRPr lang="en-US" sz="4000" dirty="0">
              <a:solidFill>
                <a:schemeClr val="bg1">
                  <a:lumMod val="50000"/>
                </a:schemeClr>
              </a:solidFill>
              <a:latin typeface="Arial Black"/>
              <a:cs typeface="Arial Black"/>
            </a:endParaRPr>
          </a:p>
        </p:txBody>
      </p:sp>
      <p:sp>
        <p:nvSpPr>
          <p:cNvPr id="3" name="Oval 2"/>
          <p:cNvSpPr/>
          <p:nvPr/>
        </p:nvSpPr>
        <p:spPr>
          <a:xfrm>
            <a:off x="1659761" y="386925"/>
            <a:ext cx="213271" cy="213271"/>
          </a:xfrm>
          <a:prstGeom prst="ellipse">
            <a:avLst/>
          </a:prstGeom>
          <a:solidFill>
            <a:srgbClr val="FF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337614" y="1403048"/>
            <a:ext cx="4003644" cy="5067904"/>
          </a:xfrm>
          <a:prstGeom prst="rect">
            <a:avLst/>
          </a:prstGeom>
        </p:spPr>
      </p:pic>
      <p:pic>
        <p:nvPicPr>
          <p:cNvPr id="5" name="Picture 4"/>
          <p:cNvPicPr>
            <a:picLocks noChangeAspect="1"/>
          </p:cNvPicPr>
          <p:nvPr/>
        </p:nvPicPr>
        <p:blipFill>
          <a:blip r:embed="rId3"/>
          <a:stretch>
            <a:fillRect/>
          </a:stretch>
        </p:blipFill>
        <p:spPr>
          <a:xfrm>
            <a:off x="4557442" y="1403048"/>
            <a:ext cx="4120316" cy="5067904"/>
          </a:xfrm>
          <a:prstGeom prst="rect">
            <a:avLst/>
          </a:prstGeom>
        </p:spPr>
      </p:pic>
    </p:spTree>
    <p:extLst>
      <p:ext uri="{BB962C8B-B14F-4D97-AF65-F5344CB8AC3E}">
        <p14:creationId xmlns:p14="http://schemas.microsoft.com/office/powerpoint/2010/main" val="17473519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2232</TotalTime>
  <Words>2148</Words>
  <Application>Microsoft Office PowerPoint</Application>
  <PresentationFormat>Předvádění na obrazovce (4:3)</PresentationFormat>
  <Paragraphs>511</Paragraphs>
  <Slides>84</Slides>
  <Notes>1</Notes>
  <HiddenSlides>0</HiddenSlides>
  <MMClips>0</MMClips>
  <ScaleCrop>false</ScaleCrop>
  <HeadingPairs>
    <vt:vector size="4" baseType="variant">
      <vt:variant>
        <vt:lpstr>Motiv</vt:lpstr>
      </vt:variant>
      <vt:variant>
        <vt:i4>1</vt:i4>
      </vt:variant>
      <vt:variant>
        <vt:lpstr>Nadpisy snímků</vt:lpstr>
      </vt:variant>
      <vt:variant>
        <vt:i4>84</vt:i4>
      </vt:variant>
    </vt:vector>
  </HeadingPairs>
  <TitlesOfParts>
    <vt:vector size="85" baseType="lpstr">
      <vt:lpstr>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Pant</dc:creator>
  <cp:lastModifiedBy>rasch</cp:lastModifiedBy>
  <cp:revision>110</cp:revision>
  <cp:lastPrinted>2013-07-28T20:54:49Z</cp:lastPrinted>
  <dcterms:created xsi:type="dcterms:W3CDTF">2013-07-17T12:36:25Z</dcterms:created>
  <dcterms:modified xsi:type="dcterms:W3CDTF">2020-04-02T08:14:32Z</dcterms:modified>
</cp:coreProperties>
</file>