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37B1C-D542-49F4-B1D6-1AA9F04936A2}" type="datetimeFigureOut">
              <a:rPr lang="cs-CZ" smtClean="0"/>
              <a:pPr/>
              <a:t>4.3.2014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BE272-5A80-41CC-A880-EEA402F106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37B1C-D542-49F4-B1D6-1AA9F04936A2}" type="datetimeFigureOut">
              <a:rPr lang="cs-CZ" smtClean="0"/>
              <a:pPr/>
              <a:t>4.3.2014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BE272-5A80-41CC-A880-EEA402F106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37B1C-D542-49F4-B1D6-1AA9F04936A2}" type="datetimeFigureOut">
              <a:rPr lang="cs-CZ" smtClean="0"/>
              <a:pPr/>
              <a:t>4.3.2014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BE272-5A80-41CC-A880-EEA402F106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37B1C-D542-49F4-B1D6-1AA9F04936A2}" type="datetimeFigureOut">
              <a:rPr lang="cs-CZ" smtClean="0"/>
              <a:pPr/>
              <a:t>4.3.2014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BE272-5A80-41CC-A880-EEA402F106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37B1C-D542-49F4-B1D6-1AA9F04936A2}" type="datetimeFigureOut">
              <a:rPr lang="cs-CZ" smtClean="0"/>
              <a:pPr/>
              <a:t>4.3.2014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BE272-5A80-41CC-A880-EEA402F106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37B1C-D542-49F4-B1D6-1AA9F04936A2}" type="datetimeFigureOut">
              <a:rPr lang="cs-CZ" smtClean="0"/>
              <a:pPr/>
              <a:t>4.3.2014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BE272-5A80-41CC-A880-EEA402F106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37B1C-D542-49F4-B1D6-1AA9F04936A2}" type="datetimeFigureOut">
              <a:rPr lang="cs-CZ" smtClean="0"/>
              <a:pPr/>
              <a:t>4.3.2014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BE272-5A80-41CC-A880-EEA402F106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37B1C-D542-49F4-B1D6-1AA9F04936A2}" type="datetimeFigureOut">
              <a:rPr lang="cs-CZ" smtClean="0"/>
              <a:pPr/>
              <a:t>4.3.2014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BE272-5A80-41CC-A880-EEA402F106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37B1C-D542-49F4-B1D6-1AA9F04936A2}" type="datetimeFigureOut">
              <a:rPr lang="cs-CZ" smtClean="0"/>
              <a:pPr/>
              <a:t>4.3.2014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BE272-5A80-41CC-A880-EEA402F106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37B1C-D542-49F4-B1D6-1AA9F04936A2}" type="datetimeFigureOut">
              <a:rPr lang="cs-CZ" smtClean="0"/>
              <a:pPr/>
              <a:t>4.3.2014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BE272-5A80-41CC-A880-EEA402F106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337B1C-D542-49F4-B1D6-1AA9F04936A2}" type="datetimeFigureOut">
              <a:rPr lang="cs-CZ" smtClean="0"/>
              <a:pPr/>
              <a:t>4.3.2014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8BE272-5A80-41CC-A880-EEA402F1067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337B1C-D542-49F4-B1D6-1AA9F04936A2}" type="datetimeFigureOut">
              <a:rPr lang="cs-CZ" smtClean="0"/>
              <a:pPr/>
              <a:t>4.3.2014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8BE272-5A80-41CC-A880-EEA402F1067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preview.turbosquid.com/Preview/Content_2010_12_03__11_01_01/stomach%20preview%201.jpg2e60ae94-e5a8-4ece-99f4-e245506786dbLarger.jpg" TargetMode="External"/><Relationship Id="rId7" Type="http://schemas.openxmlformats.org/officeDocument/2006/relationships/hyperlink" Target="http://www.macmillan.org.uk/Images/Cancerinfo/Longdescriptions/Cancertypes/pancreas_2011_large.gif" TargetMode="External"/><Relationship Id="rId2" Type="http://schemas.openxmlformats.org/officeDocument/2006/relationships/hyperlink" Target="http://www.my-personaltrainer.it/anatomia/stomaco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bp3.blogger.com/_g_vSVB_lHwg/SJZo47PYFJI/AAAAAAAAAN4/_O1o1mzt3Tg/s320/higado.jpg" TargetMode="External"/><Relationship Id="rId5" Type="http://schemas.openxmlformats.org/officeDocument/2006/relationships/hyperlink" Target="http://upload.wikimedia.org/wikipedia/commons/d/d8/Intestine.png" TargetMode="External"/><Relationship Id="rId4" Type="http://schemas.openxmlformats.org/officeDocument/2006/relationships/hyperlink" Target="http://upload.wikimedia.org/wikipedia/commons/3/3d/Illu_small_intestine.jpg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2924" y="642919"/>
            <a:ext cx="8798153" cy="557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http://bp3.blogger.com/_g_vSVB_lHwg/SJZo47PYFJI/AAAAAAAAAN4/_O1o1mzt3Tg/s320/higad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1988840"/>
            <a:ext cx="4893127" cy="4032448"/>
          </a:xfrm>
          <a:prstGeom prst="rect">
            <a:avLst/>
          </a:prstGeom>
          <a:noFill/>
        </p:spPr>
      </p:pic>
      <p:sp>
        <p:nvSpPr>
          <p:cNvPr id="6" name="TextovéPole 5"/>
          <p:cNvSpPr txBox="1"/>
          <p:nvPr/>
        </p:nvSpPr>
        <p:spPr>
          <a:xfrm>
            <a:off x="1259632" y="1484784"/>
            <a:ext cx="2304256" cy="480131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6228184" y="1916832"/>
            <a:ext cx="1512168" cy="424731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8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dirty="0" smtClean="0"/>
              <a:t>Uložení v těle</a:t>
            </a:r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2483768" y="2708920"/>
            <a:ext cx="1080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játra</a:t>
            </a:r>
            <a:endParaRPr lang="cs-CZ" sz="32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6300192" y="3356992"/>
            <a:ext cx="17281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žaludek</a:t>
            </a:r>
            <a:endParaRPr lang="cs-CZ" sz="32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7236296" y="609329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 5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Slinivka břišní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Žláza dlouhá cca 18 cm.</a:t>
            </a:r>
          </a:p>
          <a:p>
            <a:r>
              <a:rPr lang="cs-CZ" dirty="0" smtClean="0"/>
              <a:t>Ústí do dvanáctníku -</a:t>
            </a:r>
          </a:p>
          <a:p>
            <a:pPr>
              <a:buNone/>
            </a:pPr>
            <a:r>
              <a:rPr lang="cs-CZ" dirty="0" smtClean="0"/>
              <a:t>	- šťáva štěpí cukry, tuky, bílkoviny.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- jiné buňky produkují hormon inzulín.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Uložení v těle</a:t>
            </a:r>
            <a:endParaRPr lang="cs-CZ" dirty="0"/>
          </a:p>
        </p:txBody>
      </p:sp>
      <p:pic>
        <p:nvPicPr>
          <p:cNvPr id="25602" name="Picture 2" descr="http://www.macmillan.org.uk/Images/Cancerinfo/Longdescriptions/Cancertypes/pancreas_2011_large.gi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9592" y="1340768"/>
            <a:ext cx="7172325" cy="4752976"/>
          </a:xfrm>
          <a:prstGeom prst="rect">
            <a:avLst/>
          </a:prstGeom>
          <a:noFill/>
        </p:spPr>
      </p:pic>
      <p:sp>
        <p:nvSpPr>
          <p:cNvPr id="5" name="TextovéPole 4"/>
          <p:cNvSpPr txBox="1"/>
          <p:nvPr/>
        </p:nvSpPr>
        <p:spPr>
          <a:xfrm>
            <a:off x="899592" y="2492896"/>
            <a:ext cx="1584176" cy="369331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6948264" y="2636912"/>
            <a:ext cx="1368152" cy="369331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1619672" y="2564904"/>
            <a:ext cx="1440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játra</a:t>
            </a:r>
            <a:endParaRPr lang="cs-CZ" sz="32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611560" y="4221088"/>
            <a:ext cx="2304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dvanáctník</a:t>
            </a:r>
            <a:endParaRPr lang="cs-CZ" sz="3200" dirty="0"/>
          </a:p>
        </p:txBody>
      </p:sp>
      <p:sp>
        <p:nvSpPr>
          <p:cNvPr id="9" name="TextovéPole 8"/>
          <p:cNvSpPr txBox="1"/>
          <p:nvPr/>
        </p:nvSpPr>
        <p:spPr>
          <a:xfrm>
            <a:off x="899592" y="3284984"/>
            <a:ext cx="25202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Žlučník a žlučovod</a:t>
            </a:r>
            <a:endParaRPr lang="cs-CZ" sz="32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6804248" y="3068960"/>
            <a:ext cx="23397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 smtClean="0"/>
              <a:t>žaludek</a:t>
            </a:r>
            <a:endParaRPr lang="cs-CZ" sz="32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7020272" y="3861048"/>
            <a:ext cx="1800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b="1" dirty="0" smtClean="0">
                <a:solidFill>
                  <a:srgbClr val="FF0000"/>
                </a:solidFill>
              </a:rPr>
              <a:t>Slinivka břišní</a:t>
            </a:r>
            <a:endParaRPr lang="cs-CZ" sz="3200" b="1" dirty="0">
              <a:solidFill>
                <a:srgbClr val="FF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7236296" y="609329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 6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cs-CZ" sz="2400" dirty="0" smtClean="0"/>
              <a:t>Použité zdroje</a:t>
            </a:r>
            <a:br>
              <a:rPr lang="cs-CZ" sz="2400" dirty="0" smtClean="0"/>
            </a:br>
            <a:r>
              <a:rPr lang="cs-CZ" sz="2400" dirty="0" smtClean="0"/>
              <a:t>Všechny uveřejněné odkazy [cit. 20.1.2013].  jsou dostupné pod licencí </a:t>
            </a:r>
            <a:r>
              <a:rPr lang="cs-CZ" sz="2400" dirty="0" err="1" smtClean="0"/>
              <a:t>Creative</a:t>
            </a:r>
            <a:r>
              <a:rPr lang="cs-CZ" sz="2400" dirty="0" smtClean="0"/>
              <a:t> </a:t>
            </a:r>
            <a:r>
              <a:rPr lang="cs-CZ" sz="2400" dirty="0" err="1" smtClean="0"/>
              <a:t>Commons</a:t>
            </a:r>
            <a:r>
              <a:rPr lang="cs-CZ" sz="2400" dirty="0" smtClean="0"/>
              <a:t> .</a:t>
            </a:r>
            <a:endParaRPr lang="cs-CZ" sz="24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600200"/>
            <a:ext cx="8856984" cy="4525963"/>
          </a:xfrm>
        </p:spPr>
        <p:txBody>
          <a:bodyPr>
            <a:normAutofit/>
          </a:bodyPr>
          <a:lstStyle/>
          <a:p>
            <a:r>
              <a:rPr lang="pt-BR" sz="1400" dirty="0" smtClean="0"/>
              <a:t>obr.1 </a:t>
            </a:r>
            <a:r>
              <a:rPr lang="pt-BR" sz="1400" dirty="0" smtClean="0">
                <a:hlinkClick r:id="rId2"/>
              </a:rPr>
              <a:t>http://www.my-personaltrainer.it/anatomia/stomaco.jpg</a:t>
            </a:r>
            <a:endParaRPr lang="pt-BR" sz="1400" dirty="0" smtClean="0"/>
          </a:p>
          <a:p>
            <a:r>
              <a:rPr lang="pt-BR" sz="1400" dirty="0" smtClean="0"/>
              <a:t>obr.2 </a:t>
            </a:r>
            <a:r>
              <a:rPr lang="pt-BR" sz="1400" dirty="0" smtClean="0">
                <a:hlinkClick r:id="rId3"/>
              </a:rPr>
              <a:t>http://preview.turbosquid.com/Preview/Content_2010_12_03__11_01_01/stomach%20preview%201.jpg2e60ae94-e5a8-4ece-99f4-e245506786dbLarger.jpg</a:t>
            </a:r>
            <a:endParaRPr lang="pt-BR" sz="1400" dirty="0" smtClean="0"/>
          </a:p>
          <a:p>
            <a:r>
              <a:rPr lang="pt-BR" sz="1400" dirty="0" smtClean="0"/>
              <a:t>obr.3 </a:t>
            </a:r>
            <a:r>
              <a:rPr lang="pt-BR" sz="1400" dirty="0" smtClean="0">
                <a:hlinkClick r:id="rId4"/>
              </a:rPr>
              <a:t>http://upload.wikimedia.org/wikipedia/commons/3/3d/Illu_small_intestine.jpg</a:t>
            </a:r>
            <a:endParaRPr lang="pt-BR" sz="1400" dirty="0" smtClean="0"/>
          </a:p>
          <a:p>
            <a:r>
              <a:rPr lang="pt-BR" sz="1400" dirty="0" smtClean="0"/>
              <a:t>obr.4 </a:t>
            </a:r>
            <a:r>
              <a:rPr lang="pt-BR" sz="1400" dirty="0" smtClean="0">
                <a:hlinkClick r:id="rId5"/>
              </a:rPr>
              <a:t>http://upload.wikimedia.org/wikipedia/commons/d/d8/Intestine.png</a:t>
            </a:r>
            <a:endParaRPr lang="pt-BR" sz="1400" dirty="0" smtClean="0"/>
          </a:p>
          <a:p>
            <a:r>
              <a:rPr lang="pt-BR" sz="1400" dirty="0" smtClean="0"/>
              <a:t>obr.5 </a:t>
            </a:r>
            <a:r>
              <a:rPr lang="pt-BR" sz="1400" dirty="0" smtClean="0">
                <a:hlinkClick r:id="rId6"/>
              </a:rPr>
              <a:t>http://bp3.blogger.com/_g_vSVB_lHwg/SJZo47PYFJI/AAAAAAAAAN4/_O1o1mzt3Tg/s320/higado.jpg</a:t>
            </a:r>
            <a:endParaRPr lang="pt-BR" sz="1400" dirty="0" smtClean="0"/>
          </a:p>
          <a:p>
            <a:r>
              <a:rPr lang="pt-BR" sz="1400" dirty="0" smtClean="0"/>
              <a:t>obr.6 </a:t>
            </a:r>
            <a:r>
              <a:rPr lang="pt-BR" sz="1400" dirty="0" smtClean="0">
                <a:hlinkClick r:id="rId7"/>
              </a:rPr>
              <a:t>http://www.macmillan.org.uk/Images/Cancerinfo/Longdescriptions/Cancertypes/pancreas_2011_large.gif</a:t>
            </a:r>
            <a:endParaRPr lang="cs-CZ" sz="1400" dirty="0" smtClean="0"/>
          </a:p>
          <a:p>
            <a:r>
              <a:rPr lang="cs-CZ" sz="1400" dirty="0" smtClean="0"/>
              <a:t>Ostatní informace byly vytvořeny z vlastních zdrojů a sady klipart.</a:t>
            </a:r>
          </a:p>
          <a:p>
            <a:endParaRPr lang="cs-CZ" sz="1700" dirty="0" smtClean="0"/>
          </a:p>
          <a:p>
            <a:endParaRPr lang="cs-CZ" sz="1700" dirty="0" smtClean="0"/>
          </a:p>
          <a:p>
            <a:endParaRPr lang="cs-CZ" sz="1700" dirty="0" smtClean="0"/>
          </a:p>
          <a:p>
            <a:endParaRPr lang="cs-CZ" sz="1700" dirty="0" smtClean="0"/>
          </a:p>
          <a:p>
            <a:endParaRPr lang="cs-CZ" sz="1700" dirty="0" smtClean="0"/>
          </a:p>
          <a:p>
            <a:endParaRPr lang="cs-CZ" sz="1700" dirty="0" smtClean="0"/>
          </a:p>
          <a:p>
            <a:endParaRPr lang="cs-CZ" sz="1700" dirty="0" smtClean="0"/>
          </a:p>
          <a:p>
            <a:endParaRPr lang="cs-CZ" sz="1700" dirty="0" smtClean="0"/>
          </a:p>
          <a:p>
            <a:endParaRPr lang="cs-CZ" sz="1700" dirty="0" smtClean="0"/>
          </a:p>
          <a:p>
            <a:endParaRPr lang="cs-CZ" sz="2400" dirty="0" smtClean="0"/>
          </a:p>
          <a:p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TRÁVICÍ SOUSTAVA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67704" y="1660872"/>
            <a:ext cx="8229600" cy="4525963"/>
          </a:xfrm>
        </p:spPr>
        <p:txBody>
          <a:bodyPr/>
          <a:lstStyle/>
          <a:p>
            <a:r>
              <a:rPr lang="cs-CZ" b="1" dirty="0" smtClean="0"/>
              <a:t>Hltan - jícen - žaludek - tenké střevo -</a:t>
            </a:r>
          </a:p>
          <a:p>
            <a:pPr>
              <a:buNone/>
            </a:pPr>
            <a:r>
              <a:rPr lang="cs-CZ" b="1" dirty="0"/>
              <a:t>	</a:t>
            </a:r>
            <a:r>
              <a:rPr lang="cs-CZ" b="1" dirty="0" smtClean="0"/>
              <a:t>tlusté střevo - játra - slinivka břišní.</a:t>
            </a:r>
            <a:endParaRPr lang="cs-CZ" b="1" dirty="0"/>
          </a:p>
        </p:txBody>
      </p:sp>
      <p:pic>
        <p:nvPicPr>
          <p:cNvPr id="1026" name="Picture 2" descr="C:\Documents and Settings\Michal\Local Settings\Temporary Internet Files\Content.IE5\6QCXER42\MM900336365[1]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645024"/>
            <a:ext cx="1584176" cy="15841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Hltan, jícen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0651" y="1639193"/>
            <a:ext cx="8229600" cy="4525963"/>
          </a:xfrm>
        </p:spPr>
        <p:txBody>
          <a:bodyPr/>
          <a:lstStyle/>
          <a:p>
            <a:r>
              <a:rPr lang="cs-CZ" dirty="0" smtClean="0"/>
              <a:t>Rozžvýkáním se sousto posune na kořen jazyka. Vyvolá polykací reflex.</a:t>
            </a:r>
          </a:p>
          <a:p>
            <a:r>
              <a:rPr lang="cs-CZ" dirty="0" smtClean="0"/>
              <a:t>Sousto se dostává do hltanu a jícnu.</a:t>
            </a:r>
          </a:p>
          <a:p>
            <a:r>
              <a:rPr lang="cs-CZ" dirty="0" smtClean="0"/>
              <a:t>Peristaltická vlna = aktivní posunování sousta hladkými svaly.</a:t>
            </a:r>
            <a:endParaRPr lang="cs-CZ" dirty="0"/>
          </a:p>
        </p:txBody>
      </p:sp>
      <p:pic>
        <p:nvPicPr>
          <p:cNvPr id="2051" name="Picture 3" descr="C:\Documents and Settings\Michal\Local Settings\Temporary Internet Files\Content.IE5\6QCXER42\MC900441830[1].wm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902325" y="4260850"/>
            <a:ext cx="1454150" cy="18192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www.my-personaltrainer.it/anatomia/stomaco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3968" y="1628800"/>
            <a:ext cx="4130435" cy="4392488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Žaludek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4186808" cy="4525963"/>
          </a:xfrm>
        </p:spPr>
        <p:txBody>
          <a:bodyPr/>
          <a:lstStyle/>
          <a:p>
            <a:r>
              <a:rPr lang="cs-CZ" dirty="0" smtClean="0"/>
              <a:t>Podoba hruškovitého vaku</a:t>
            </a:r>
          </a:p>
          <a:p>
            <a:r>
              <a:rPr lang="cs-CZ" dirty="0" smtClean="0"/>
              <a:t>Poloha v horní části dutiny břišní 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7236296" y="609329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 1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http://preview.turbosquid.com/Preview/Content_2010_12_03__11_01_01/stomach%20preview%201.jpg2e60ae94-e5a8-4ece-99f4-e245506786dbLarger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76056" y="620688"/>
            <a:ext cx="3240359" cy="3240360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Funkce žaludku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Mechanické zpracování</a:t>
            </a:r>
          </a:p>
          <a:p>
            <a:pPr lvl="1"/>
            <a:r>
              <a:rPr lang="cs-CZ" dirty="0" smtClean="0"/>
              <a:t>Vznik tráveniny. 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Chemické zpracování</a:t>
            </a:r>
          </a:p>
          <a:p>
            <a:pPr lvl="1"/>
            <a:r>
              <a:rPr lang="cs-CZ" dirty="0"/>
              <a:t> </a:t>
            </a:r>
            <a:r>
              <a:rPr lang="cs-CZ" dirty="0" smtClean="0"/>
              <a:t>vylučování žaludeční šťávy s enzymy.</a:t>
            </a:r>
          </a:p>
          <a:p>
            <a:pPr lvl="2"/>
            <a:r>
              <a:rPr lang="cs-CZ" dirty="0" smtClean="0"/>
              <a:t>Pepsin - štěpí bílkoviny.</a:t>
            </a:r>
          </a:p>
          <a:p>
            <a:pPr lvl="2"/>
            <a:r>
              <a:rPr lang="cs-CZ" dirty="0" smtClean="0"/>
              <a:t>Kyselina chlorovodíková </a:t>
            </a:r>
            <a:r>
              <a:rPr lang="cs-CZ" dirty="0" err="1" smtClean="0"/>
              <a:t>HCl</a:t>
            </a:r>
            <a:r>
              <a:rPr lang="cs-CZ" dirty="0" smtClean="0"/>
              <a:t>. </a:t>
            </a:r>
          </a:p>
          <a:p>
            <a:pPr lvl="2"/>
            <a:r>
              <a:rPr lang="cs-CZ" dirty="0" smtClean="0"/>
              <a:t>Hlen - chrání stěny žaludku před </a:t>
            </a:r>
            <a:r>
              <a:rPr lang="cs-CZ" dirty="0" err="1" smtClean="0"/>
              <a:t>HCl</a:t>
            </a:r>
            <a:r>
              <a:rPr lang="cs-CZ" dirty="0" smtClean="0"/>
              <a:t>.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7524328" y="3861048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 2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upload.wikimedia.org/wikipedia/commons/3/3d/Illu_small_intestin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2132856"/>
            <a:ext cx="4427984" cy="3816424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Tenké střevo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340768"/>
            <a:ext cx="4392488" cy="5256584"/>
          </a:xfrm>
        </p:spPr>
        <p:txBody>
          <a:bodyPr/>
          <a:lstStyle/>
          <a:p>
            <a:r>
              <a:rPr lang="cs-CZ" dirty="0" smtClean="0"/>
              <a:t>     Skládá se ze 3 částí</a:t>
            </a:r>
          </a:p>
          <a:p>
            <a:pPr lvl="1"/>
            <a:r>
              <a:rPr lang="cs-CZ" b="1" dirty="0" smtClean="0"/>
              <a:t>Dvanáctník</a:t>
            </a:r>
            <a:r>
              <a:rPr lang="cs-CZ" dirty="0" smtClean="0"/>
              <a:t> - vývod ze slinivky břišní a žlučníku - konečné štěpení živin.</a:t>
            </a:r>
          </a:p>
          <a:p>
            <a:pPr lvl="1"/>
            <a:endParaRPr lang="cs-CZ" dirty="0" smtClean="0"/>
          </a:p>
          <a:p>
            <a:pPr lvl="1"/>
            <a:r>
              <a:rPr lang="cs-CZ" b="1" dirty="0" smtClean="0"/>
              <a:t>Lačník</a:t>
            </a:r>
          </a:p>
          <a:p>
            <a:pPr lvl="1">
              <a:buNone/>
            </a:pPr>
            <a:endParaRPr lang="cs-CZ" b="1" dirty="0" smtClean="0"/>
          </a:p>
          <a:p>
            <a:pPr lvl="1"/>
            <a:r>
              <a:rPr lang="cs-CZ" b="1" dirty="0" smtClean="0"/>
              <a:t>Kyčelník</a:t>
            </a:r>
            <a:r>
              <a:rPr lang="cs-CZ" dirty="0" smtClean="0"/>
              <a:t> - vstřebávání živin do krve (klky).</a:t>
            </a:r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7236296" y="609329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 3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upload.wikimedia.org/wikipedia/commons/d/d8/Intestine.pn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07904" y="2492896"/>
            <a:ext cx="4672005" cy="4104456"/>
          </a:xfrm>
          <a:prstGeom prst="rect">
            <a:avLst/>
          </a:prstGeom>
          <a:noFill/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Tlusté střevo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r>
              <a:rPr lang="cs-CZ" dirty="0" smtClean="0"/>
              <a:t>Slepé střevo - červovitý přívěšek.</a:t>
            </a:r>
          </a:p>
          <a:p>
            <a:r>
              <a:rPr lang="cs-CZ" dirty="0" smtClean="0"/>
              <a:t>Tračník - vzestupný, příčný, sestupný, esovitá klička, konečník.	</a:t>
            </a:r>
          </a:p>
          <a:p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7524328" y="623731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Obr. 4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Funkce tlustého střeva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Vstřebávání vody.</a:t>
            </a:r>
          </a:p>
          <a:p>
            <a:r>
              <a:rPr lang="cs-CZ" dirty="0" smtClean="0"/>
              <a:t>Zahušťování a rozklad zbytků bakteriemi.</a:t>
            </a:r>
          </a:p>
          <a:p>
            <a:r>
              <a:rPr lang="cs-CZ" dirty="0" smtClean="0"/>
              <a:t>Odstraňování z těla ve formě stolice.</a:t>
            </a:r>
            <a:endParaRPr lang="cs-CZ" dirty="0"/>
          </a:p>
          <a:p>
            <a:r>
              <a:rPr lang="cs-CZ" dirty="0" smtClean="0"/>
              <a:t>Poruchy: průjmy, plynatost, zácpa.</a:t>
            </a:r>
            <a:endParaRPr lang="cs-CZ" dirty="0"/>
          </a:p>
        </p:txBody>
      </p:sp>
      <p:pic>
        <p:nvPicPr>
          <p:cNvPr id="21507" name="Picture 3" descr="C:\Documents and Settings\Michal\Local Settings\Temporary Internet Files\Content.IE5\GOZ4E8V3\MC900355475[1].wmf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779912" y="3933056"/>
            <a:ext cx="1670393" cy="17281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Játra - pro život nezbytný orgán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Funkce:</a:t>
            </a:r>
          </a:p>
          <a:p>
            <a:pPr lvl="1"/>
            <a:r>
              <a:rPr lang="cs-CZ" dirty="0" smtClean="0"/>
              <a:t>Přeměna živin (cukry, tuky, bílkoviny) přiváděné krví vrátnicovou žilou ze střev.</a:t>
            </a:r>
          </a:p>
          <a:p>
            <a:pPr lvl="1"/>
            <a:r>
              <a:rPr lang="cs-CZ" dirty="0" smtClean="0"/>
              <a:t>Tvorba žluči - hromadí se ve žlučníku - žlučovodem do tenkého střeva - štěpí tuky.</a:t>
            </a:r>
          </a:p>
          <a:p>
            <a:pPr lvl="1"/>
            <a:r>
              <a:rPr lang="cs-CZ" dirty="0" smtClean="0"/>
              <a:t>Zachytávají jedy.</a:t>
            </a:r>
          </a:p>
          <a:p>
            <a:pPr lvl="1"/>
            <a:r>
              <a:rPr lang="cs-CZ" dirty="0" smtClean="0"/>
              <a:t>Rozkládají hemoglobin (přeměna na žlučová barviva).</a:t>
            </a:r>
          </a:p>
          <a:p>
            <a:pPr lvl="1"/>
            <a:r>
              <a:rPr lang="cs-CZ" dirty="0" smtClean="0"/>
              <a:t>Tvorba močoviny z nadbytečného dusíku. 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312</Words>
  <Application>Microsoft Office PowerPoint</Application>
  <PresentationFormat>Předvádění na obrazovce (4:3)</PresentationFormat>
  <Paragraphs>128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Motiv sady Office</vt:lpstr>
      <vt:lpstr>Prezentace aplikace PowerPoint</vt:lpstr>
      <vt:lpstr>TRÁVICÍ SOUSTAVA 2</vt:lpstr>
      <vt:lpstr>Hltan, jícen</vt:lpstr>
      <vt:lpstr>Žaludek </vt:lpstr>
      <vt:lpstr>Funkce žaludku</vt:lpstr>
      <vt:lpstr>Tenké střevo</vt:lpstr>
      <vt:lpstr>Tlusté střevo </vt:lpstr>
      <vt:lpstr>Funkce tlustého střeva</vt:lpstr>
      <vt:lpstr>Játra - pro život nezbytný orgán</vt:lpstr>
      <vt:lpstr>Uložení v těle</vt:lpstr>
      <vt:lpstr>Slinivka břišní </vt:lpstr>
      <vt:lpstr>Uložení v těle</vt:lpstr>
      <vt:lpstr>Použité zdroje Všechny uveřejněné odkazy [cit. 20.1.2013].  jsou dostupné pod licencí Creative Commons .</vt:lpstr>
    </vt:vector>
  </TitlesOfParts>
  <Company>doma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Michal</dc:creator>
  <cp:lastModifiedBy>Toshiba</cp:lastModifiedBy>
  <cp:revision>16</cp:revision>
  <dcterms:created xsi:type="dcterms:W3CDTF">2013-06-09T14:53:31Z</dcterms:created>
  <dcterms:modified xsi:type="dcterms:W3CDTF">2014-03-04T22:02:41Z</dcterms:modified>
</cp:coreProperties>
</file>